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6"/>
    <p:restoredTop sz="96405"/>
  </p:normalViewPr>
  <p:slideViewPr>
    <p:cSldViewPr snapToGrid="0">
      <p:cViewPr varScale="1">
        <p:scale>
          <a:sx n="76" d="100"/>
          <a:sy n="76" d="100"/>
        </p:scale>
        <p:origin x="14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41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wpk-logo-titel.png">
            <a:extLst>
              <a:ext uri="{FF2B5EF4-FFF2-40B4-BE49-F238E27FC236}">
                <a16:creationId xmlns:a16="http://schemas.microsoft.com/office/drawing/2014/main" id="{7E88C4DD-D480-70D6-1F1C-1CC7DB316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712" y="185273"/>
            <a:ext cx="1996771" cy="564661"/>
          </a:xfrm>
          <a:prstGeom prst="rect">
            <a:avLst/>
          </a:prstGeom>
        </p:spPr>
      </p:pic>
      <p:sp>
        <p:nvSpPr>
          <p:cNvPr id="17" name="Foliennummernplatzhalter 1">
            <a:extLst>
              <a:ext uri="{FF2B5EF4-FFF2-40B4-BE49-F238E27FC236}">
                <a16:creationId xmlns:a16="http://schemas.microsoft.com/office/drawing/2014/main" id="{5BA7F5F1-138D-923A-B77F-1DCCF5F2E435}"/>
              </a:ext>
            </a:extLst>
          </p:cNvPr>
          <p:cNvSpPr txBox="1">
            <a:spLocks/>
          </p:cNvSpPr>
          <p:nvPr userDrawn="1"/>
        </p:nvSpPr>
        <p:spPr>
          <a:xfrm>
            <a:off x="326980" y="6525784"/>
            <a:ext cx="475691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fld id="{86CB4B4D-7CA3-9044-876B-883B54F8677D}" type="slidenum">
              <a:rPr lang="de-DE" sz="1200" kern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pPr hangingPunct="0">
                <a:lnSpc>
                  <a:spcPct val="120000"/>
                </a:lnSpc>
                <a:defRPr/>
              </a:pPr>
              <a:t>‹Nr.›</a:t>
            </a:fld>
            <a:endParaRPr lang="de-DE" sz="1200" kern="0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6B71E0A9-182D-F258-FC05-91C5D1DD7E9B}"/>
              </a:ext>
            </a:extLst>
          </p:cNvPr>
          <p:cNvCxnSpPr>
            <a:cxnSpLocks/>
          </p:cNvCxnSpPr>
          <p:nvPr userDrawn="1"/>
        </p:nvCxnSpPr>
        <p:spPr>
          <a:xfrm>
            <a:off x="361513" y="6525784"/>
            <a:ext cx="3816000" cy="9844"/>
          </a:xfrm>
          <a:prstGeom prst="line">
            <a:avLst/>
          </a:prstGeom>
          <a:noFill/>
          <a:ln w="19050" cap="flat" cmpd="sng" algn="ctr">
            <a:solidFill>
              <a:srgbClr val="7EA0D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62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wpk-logo-titel.png">
            <a:extLst>
              <a:ext uri="{FF2B5EF4-FFF2-40B4-BE49-F238E27FC236}">
                <a16:creationId xmlns:a16="http://schemas.microsoft.com/office/drawing/2014/main" id="{7E88C4DD-D480-70D6-1F1C-1CC7DB316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712" y="185273"/>
            <a:ext cx="1996771" cy="564661"/>
          </a:xfrm>
          <a:prstGeom prst="rect">
            <a:avLst/>
          </a:prstGeom>
        </p:spPr>
      </p:pic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9ED32647-28D0-3575-C26B-93AE8DA3B905}"/>
              </a:ext>
            </a:extLst>
          </p:cNvPr>
          <p:cNvSpPr txBox="1">
            <a:spLocks/>
          </p:cNvSpPr>
          <p:nvPr userDrawn="1"/>
        </p:nvSpPr>
        <p:spPr>
          <a:xfrm>
            <a:off x="8448389" y="6525784"/>
            <a:ext cx="475691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fld id="{86CB4B4D-7CA3-9044-876B-883B54F8677D}" type="slidenum">
              <a:rPr lang="de-DE" sz="1200" kern="0" smtClean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pPr algn="r" hangingPunct="0">
                <a:lnSpc>
                  <a:spcPct val="120000"/>
                </a:lnSpc>
                <a:defRPr/>
              </a:pPr>
              <a:t>‹Nr.›</a:t>
            </a:fld>
            <a:endParaRPr lang="de-DE" sz="1200" kern="0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BCAD4BCF-1100-1BFB-B90E-E4EF1D31033C}"/>
              </a:ext>
            </a:extLst>
          </p:cNvPr>
          <p:cNvCxnSpPr>
            <a:cxnSpLocks/>
          </p:cNvCxnSpPr>
          <p:nvPr userDrawn="1"/>
        </p:nvCxnSpPr>
        <p:spPr>
          <a:xfrm>
            <a:off x="280737" y="6514200"/>
            <a:ext cx="8605746" cy="22200"/>
          </a:xfrm>
          <a:prstGeom prst="line">
            <a:avLst/>
          </a:prstGeom>
          <a:noFill/>
          <a:ln w="19050" cap="flat" cmpd="sng" algn="ctr">
            <a:solidFill>
              <a:srgbClr val="7EA0D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820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wpk-logo-titel.png">
            <a:extLst>
              <a:ext uri="{FF2B5EF4-FFF2-40B4-BE49-F238E27FC236}">
                <a16:creationId xmlns:a16="http://schemas.microsoft.com/office/drawing/2014/main" id="{7E88C4DD-D480-70D6-1F1C-1CC7DB316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712" y="185273"/>
            <a:ext cx="1996771" cy="56466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0A605BB-601D-63E4-F743-31B80030E1A5}"/>
              </a:ext>
            </a:extLst>
          </p:cNvPr>
          <p:cNvSpPr txBox="1">
            <a:spLocks/>
          </p:cNvSpPr>
          <p:nvPr userDrawn="1"/>
        </p:nvSpPr>
        <p:spPr>
          <a:xfrm>
            <a:off x="710198" y="3594092"/>
            <a:ext cx="810428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 anchor="b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00499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Danksagung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0499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2642EEC-FCFE-6DDD-0041-260703482D13}"/>
              </a:ext>
            </a:extLst>
          </p:cNvPr>
          <p:cNvCxnSpPr/>
          <p:nvPr userDrawn="1"/>
        </p:nvCxnSpPr>
        <p:spPr>
          <a:xfrm>
            <a:off x="752531" y="4931834"/>
            <a:ext cx="8133953" cy="1588"/>
          </a:xfrm>
          <a:prstGeom prst="line">
            <a:avLst/>
          </a:prstGeom>
          <a:noFill/>
          <a:ln w="19050" cap="flat" cmpd="sng" algn="ctr">
            <a:solidFill>
              <a:srgbClr val="7EA0D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A15D844-8EF1-C5A2-1F85-FF24323A5B98}"/>
              </a:ext>
            </a:extLst>
          </p:cNvPr>
          <p:cNvSpPr txBox="1">
            <a:spLocks/>
          </p:cNvSpPr>
          <p:nvPr userDrawn="1"/>
        </p:nvSpPr>
        <p:spPr>
          <a:xfrm>
            <a:off x="752530" y="5190064"/>
            <a:ext cx="813395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Name/Erreichbarkeit etc.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5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859E-1C81-4544-9A9A-CDAAC760FA47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117A-B2E4-6B4B-9466-17808DBB1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14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k.de/karriere/berufszugang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k.de/karriere/pruefungsstelle/video-modularisierung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k.de/karriere/wpk-boersen/praktikum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A53019A-91A2-2901-E21F-09C82C24BD32}"/>
              </a:ext>
            </a:extLst>
          </p:cNvPr>
          <p:cNvSpPr txBox="1">
            <a:spLocks/>
          </p:cNvSpPr>
          <p:nvPr/>
        </p:nvSpPr>
        <p:spPr>
          <a:xfrm>
            <a:off x="685258" y="3766500"/>
            <a:ext cx="4261646" cy="1740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WP/</a:t>
            </a:r>
            <a:r>
              <a:rPr lang="de-DE" dirty="0" err="1">
                <a:solidFill>
                  <a:schemeClr val="bg1"/>
                </a:solidFill>
              </a:rPr>
              <a:t>StB</a:t>
            </a:r>
            <a:r>
              <a:rPr lang="de-DE" dirty="0">
                <a:solidFill>
                  <a:schemeClr val="bg1"/>
                </a:solidFill>
              </a:rPr>
              <a:t> Markus Schuhmann</a:t>
            </a:r>
          </a:p>
          <a:p>
            <a:r>
              <a:rPr lang="de-DE" dirty="0">
                <a:solidFill>
                  <a:schemeClr val="bg1"/>
                </a:solidFill>
              </a:rPr>
              <a:t>Kanzlei Schuhmann </a:t>
            </a:r>
          </a:p>
          <a:p>
            <a:r>
              <a:rPr lang="de-DE" dirty="0">
                <a:solidFill>
                  <a:schemeClr val="bg1"/>
                </a:solidFill>
              </a:rPr>
              <a:t>Wirtschaftsprüfung Steuerberatung</a:t>
            </a:r>
            <a:br>
              <a:rPr lang="de-DE" dirty="0">
                <a:solidFill>
                  <a:schemeClr val="bg1"/>
                </a:solidFill>
              </a:rPr>
            </a:b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Bild 6" descr="wpk-logo-titel.png">
            <a:extLst>
              <a:ext uri="{FF2B5EF4-FFF2-40B4-BE49-F238E27FC236}">
                <a16:creationId xmlns:a16="http://schemas.microsoft.com/office/drawing/2014/main" id="{B22266AD-176F-5F48-E6A6-5270749A6D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01" y="5398317"/>
            <a:ext cx="2696708" cy="76259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708A26A-65D6-1BAE-D53D-FC61E3320E0C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Khakimullin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Aleksandr/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812887B-02F4-4055-9393-B56D3F3253C5}"/>
              </a:ext>
            </a:extLst>
          </p:cNvPr>
          <p:cNvSpPr txBox="1">
            <a:spLocks/>
          </p:cNvSpPr>
          <p:nvPr/>
        </p:nvSpPr>
        <p:spPr>
          <a:xfrm>
            <a:off x="642926" y="539990"/>
            <a:ext cx="8176286" cy="148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 anchor="b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de-DE" sz="4400" kern="0" dirty="0">
                <a:solidFill>
                  <a:srgbClr val="FFFFFF"/>
                </a:solidFill>
              </a:rPr>
              <a:t>Wirtschaftsprüfer/innen - </a:t>
            </a:r>
            <a:br>
              <a:rPr lang="de-DE" sz="4400" kern="0" dirty="0">
                <a:solidFill>
                  <a:srgbClr val="FFFFFF"/>
                </a:solidFill>
              </a:rPr>
            </a:br>
            <a:r>
              <a:rPr lang="de-DE" sz="4400" kern="0" dirty="0">
                <a:solidFill>
                  <a:srgbClr val="FFFFFF"/>
                </a:solidFill>
              </a:rPr>
              <a:t>Die Alleskönner der Zahlen</a:t>
            </a:r>
            <a:endParaRPr kumimoji="0" lang="de-DE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8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FB6576F-EBC5-BFE7-D22D-F1C6171224EF}"/>
              </a:ext>
            </a:extLst>
          </p:cNvPr>
          <p:cNvSpPr txBox="1"/>
          <p:nvPr/>
        </p:nvSpPr>
        <p:spPr>
          <a:xfrm>
            <a:off x="463695" y="1856806"/>
            <a:ext cx="4838067" cy="2873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Deine Aufgaben 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 Tätigkeitsfelder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416D7B-4185-11DF-A2B1-E8E4ECCD9E44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PopTika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Bild 6" descr="wpk-logo-titel.png">
            <a:extLst>
              <a:ext uri="{FF2B5EF4-FFF2-40B4-BE49-F238E27FC236}">
                <a16:creationId xmlns:a16="http://schemas.microsoft.com/office/drawing/2014/main" id="{531AA35B-7F4C-4244-1BE5-E59740D8B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7" y="668163"/>
            <a:ext cx="2696708" cy="7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0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EB83C3B-AA57-55FC-0613-FFB9096713D3}"/>
              </a:ext>
            </a:extLst>
          </p:cNvPr>
          <p:cNvSpPr txBox="1">
            <a:spLocks/>
          </p:cNvSpPr>
          <p:nvPr/>
        </p:nvSpPr>
        <p:spPr>
          <a:xfrm>
            <a:off x="2695125" y="3541515"/>
            <a:ext cx="5387975" cy="65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Wirtschaftlichkeits- und Kreditwürdigkeitsprüfungen (mittelständische Unternehmen ebenso wie Aktiengesellschaften)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CC1ECEE6-96CF-E4BD-4D0E-ADDAA8F98F32}"/>
              </a:ext>
            </a:extLst>
          </p:cNvPr>
          <p:cNvSpPr txBox="1">
            <a:spLocks/>
          </p:cNvSpPr>
          <p:nvPr/>
        </p:nvSpPr>
        <p:spPr>
          <a:xfrm>
            <a:off x="4176441" y="1703341"/>
            <a:ext cx="5220921" cy="42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Betriebswirtschaftliche Prüfungen von Jahresabschlüssen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4625CCD5-CCCD-1ED7-2B78-169FC9434271}"/>
              </a:ext>
            </a:extLst>
          </p:cNvPr>
          <p:cNvSpPr txBox="1">
            <a:spLocks/>
          </p:cNvSpPr>
          <p:nvPr/>
        </p:nvSpPr>
        <p:spPr>
          <a:xfrm>
            <a:off x="4800687" y="1248451"/>
            <a:ext cx="3186254" cy="42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Abschlussprüfungen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791A244F-FEC4-F60F-601C-62023910D899}"/>
              </a:ext>
            </a:extLst>
          </p:cNvPr>
          <p:cNvSpPr txBox="1">
            <a:spLocks/>
          </p:cNvSpPr>
          <p:nvPr/>
        </p:nvSpPr>
        <p:spPr>
          <a:xfrm>
            <a:off x="3859917" y="2092975"/>
            <a:ext cx="5387975" cy="581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Erkennen und Einschätzen von Chancen und Risiken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eines Unternehmens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0B6480B-A72A-7FB6-5C53-DA26A8D16274}"/>
              </a:ext>
            </a:extLst>
          </p:cNvPr>
          <p:cNvSpPr txBox="1">
            <a:spLocks/>
          </p:cNvSpPr>
          <p:nvPr/>
        </p:nvSpPr>
        <p:spPr>
          <a:xfrm>
            <a:off x="3562712" y="2879323"/>
            <a:ext cx="4520388" cy="435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Weitere Assurance-Leistungen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5B8A937F-68B6-C945-3021-CEDB4E34BC6D}"/>
              </a:ext>
            </a:extLst>
          </p:cNvPr>
          <p:cNvSpPr txBox="1">
            <a:spLocks/>
          </p:cNvSpPr>
          <p:nvPr/>
        </p:nvSpPr>
        <p:spPr>
          <a:xfrm>
            <a:off x="2949915" y="3212487"/>
            <a:ext cx="5387975" cy="435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 fontScale="92500"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Gründungs-, Verschmelzungs-, Depot-, Unterschlagungsprüfungen</a:t>
            </a:r>
          </a:p>
          <a:p>
            <a:pPr marL="32146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Foliennummernplatzhalter 1">
            <a:extLst>
              <a:ext uri="{FF2B5EF4-FFF2-40B4-BE49-F238E27FC236}">
                <a16:creationId xmlns:a16="http://schemas.microsoft.com/office/drawing/2014/main" id="{D6D57AA1-0880-C2C2-9DA9-BA4C2F7B9893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Aufgaben und Tätigkeitsfelder |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9E6760F-6E1B-C715-B376-FDD81292AECB}"/>
              </a:ext>
            </a:extLst>
          </p:cNvPr>
          <p:cNvSpPr txBox="1">
            <a:spLocks/>
          </p:cNvSpPr>
          <p:nvPr/>
        </p:nvSpPr>
        <p:spPr>
          <a:xfrm>
            <a:off x="737437" y="5920440"/>
            <a:ext cx="4924049" cy="377230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bei der zeitweise Übernahme von Management-Aufgaben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3C480E15-1BD0-B737-1FC7-67AE4EA21071}"/>
              </a:ext>
            </a:extLst>
          </p:cNvPr>
          <p:cNvSpPr txBox="1">
            <a:spLocks/>
          </p:cNvSpPr>
          <p:nvPr/>
        </p:nvSpPr>
        <p:spPr>
          <a:xfrm>
            <a:off x="2396168" y="4213434"/>
            <a:ext cx="4190647" cy="543867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Outsourcing-Dienstleistungen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611F761F-0074-02B0-FA7D-DC7364EF101D}"/>
              </a:ext>
            </a:extLst>
          </p:cNvPr>
          <p:cNvSpPr txBox="1">
            <a:spLocks/>
          </p:cNvSpPr>
          <p:nvPr/>
        </p:nvSpPr>
        <p:spPr>
          <a:xfrm>
            <a:off x="1777438" y="4629141"/>
            <a:ext cx="3464169" cy="293542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Unterstützung beim Berichtswesen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CC08D42E-5DE4-59F7-1333-E476FE87C32F}"/>
              </a:ext>
            </a:extLst>
          </p:cNvPr>
          <p:cNvSpPr txBox="1">
            <a:spLocks/>
          </p:cNvSpPr>
          <p:nvPr/>
        </p:nvSpPr>
        <p:spPr>
          <a:xfrm>
            <a:off x="1515608" y="4957699"/>
            <a:ext cx="2653339" cy="405759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im Zahlungsverkehr</a:t>
            </a:r>
          </a:p>
          <a:p>
            <a:pPr marL="32146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9678FAEA-A1F8-9233-CE58-5BF130BB0A54}"/>
              </a:ext>
            </a:extLst>
          </p:cNvPr>
          <p:cNvSpPr txBox="1">
            <a:spLocks/>
          </p:cNvSpPr>
          <p:nvPr/>
        </p:nvSpPr>
        <p:spPr>
          <a:xfrm>
            <a:off x="1254697" y="5281330"/>
            <a:ext cx="3967293" cy="337077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bei der Lohn- und Gehaltsabrechnung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A66912C9-C582-8B11-E29D-8B353D9DF7E6}"/>
              </a:ext>
            </a:extLst>
          </p:cNvPr>
          <p:cNvSpPr txBox="1">
            <a:spLocks/>
          </p:cNvSpPr>
          <p:nvPr/>
        </p:nvSpPr>
        <p:spPr>
          <a:xfrm>
            <a:off x="1009086" y="5597009"/>
            <a:ext cx="2403720" cy="422341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bei der internen Revision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CCD897C-4E0D-E36E-B3A7-E3313E73490E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Photon-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photo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013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FB0732-08A1-392D-4302-6B25138A0076}"/>
              </a:ext>
            </a:extLst>
          </p:cNvPr>
          <p:cNvSpPr txBox="1">
            <a:spLocks/>
          </p:cNvSpPr>
          <p:nvPr/>
        </p:nvSpPr>
        <p:spPr>
          <a:xfrm>
            <a:off x="918756" y="5156073"/>
            <a:ext cx="3916183" cy="84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IT-Beratung (IT-Sicherheit, Datenschutz, IT-Abhängigkeit und IT-Verfügbarkeit (Business Continuity Management oder Prozesseffizienz)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038CE003-A097-CED7-EAAC-52653C9EC2C4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Aufgaben und Tätigkeitsfelder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FD9331D5-B3A2-87B0-0624-C637393D2E76}"/>
              </a:ext>
            </a:extLst>
          </p:cNvPr>
          <p:cNvSpPr txBox="1">
            <a:spLocks/>
          </p:cNvSpPr>
          <p:nvPr/>
        </p:nvSpPr>
        <p:spPr>
          <a:xfrm>
            <a:off x="2109734" y="2310897"/>
            <a:ext cx="3423647" cy="435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Beratungsleistungen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8C02DFE-D0B2-7E19-4212-5596569A34B9}"/>
              </a:ext>
            </a:extLst>
          </p:cNvPr>
          <p:cNvSpPr txBox="1">
            <a:spLocks/>
          </p:cNvSpPr>
          <p:nvPr/>
        </p:nvSpPr>
        <p:spPr>
          <a:xfrm>
            <a:off x="918756" y="2983451"/>
            <a:ext cx="4250291" cy="52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Transaktionsberatung (bei Unternehmens- bzw. Beteiligungskäufen, Fusionen oder Börsengängen)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EC5E243-5C73-8FFA-FCBC-A55B5D8EA7AC}"/>
              </a:ext>
            </a:extLst>
          </p:cNvPr>
          <p:cNvSpPr txBox="1">
            <a:spLocks/>
          </p:cNvSpPr>
          <p:nvPr/>
        </p:nvSpPr>
        <p:spPr>
          <a:xfrm>
            <a:off x="918756" y="3667898"/>
            <a:ext cx="3916183" cy="63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Unternehmensbewertung (Restrukturierungs- und Sanierungsberatung)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BCF45C1B-BBC3-9B3F-1694-E546103FE46D}"/>
              </a:ext>
            </a:extLst>
          </p:cNvPr>
          <p:cNvSpPr txBox="1">
            <a:spLocks/>
          </p:cNvSpPr>
          <p:nvPr/>
        </p:nvSpPr>
        <p:spPr>
          <a:xfrm>
            <a:off x="918756" y="4415551"/>
            <a:ext cx="3275172" cy="74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Forensic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/Fraud-Untersuchungen (Unterschlagungsprüfungen)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02D7C8E-5B4A-0FAF-0F14-9281361448B9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Funtap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99934C2-A486-0580-6BAD-4F5C418C12F8}"/>
              </a:ext>
            </a:extLst>
          </p:cNvPr>
          <p:cNvSpPr txBox="1">
            <a:spLocks/>
          </p:cNvSpPr>
          <p:nvPr/>
        </p:nvSpPr>
        <p:spPr>
          <a:xfrm>
            <a:off x="1409446" y="5505245"/>
            <a:ext cx="3976695" cy="57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Beratung bei der Steuerdeklaration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(laufende Buchhaltung, Steuererklärungen)</a:t>
            </a:r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245C5C4F-8250-9E4C-6189-1C968B235961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Aufgaben und Tätigkeitsfelder |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B43B254-ECF4-7228-8A0A-663F93B4C552}"/>
              </a:ext>
            </a:extLst>
          </p:cNvPr>
          <p:cNvSpPr txBox="1">
            <a:spLocks/>
          </p:cNvSpPr>
          <p:nvPr/>
        </p:nvSpPr>
        <p:spPr>
          <a:xfrm>
            <a:off x="4858598" y="2521477"/>
            <a:ext cx="2731117" cy="47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Steuerberatung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ACDBBA5-0BA4-57E5-456F-834F7561A8A6}"/>
              </a:ext>
            </a:extLst>
          </p:cNvPr>
          <p:cNvSpPr txBox="1">
            <a:spLocks/>
          </p:cNvSpPr>
          <p:nvPr/>
        </p:nvSpPr>
        <p:spPr>
          <a:xfrm>
            <a:off x="3222885" y="3221416"/>
            <a:ext cx="5270486" cy="541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Allgemeine Steuerberatung inklusive des Rechts, den Mandanten vor den Finanzbehörden und -gerichten zu vertreten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CBEFD684-2513-F96A-30D3-640E0241E977}"/>
              </a:ext>
            </a:extLst>
          </p:cNvPr>
          <p:cNvSpPr txBox="1">
            <a:spLocks/>
          </p:cNvSpPr>
          <p:nvPr/>
        </p:nvSpPr>
        <p:spPr>
          <a:xfrm>
            <a:off x="2652708" y="3905582"/>
            <a:ext cx="5066869" cy="742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Dabei nutzen Wirtschaftsprüfer ihr umfassendes Wissen sowie ihre große rechtliche und betriebswirtschaftliche Expertise (grundlegend aufgrund komplexer Steuergesetzgebung)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784BF6C-9B24-EFBD-96BA-7FE68FED7CBD}"/>
              </a:ext>
            </a:extLst>
          </p:cNvPr>
          <p:cNvSpPr txBox="1">
            <a:spLocks/>
          </p:cNvSpPr>
          <p:nvPr/>
        </p:nvSpPr>
        <p:spPr>
          <a:xfrm>
            <a:off x="1958112" y="4826285"/>
            <a:ext cx="4548195" cy="50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 lnSpcReduction="10000"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Beratung bei der Steuergestaltung (bei fast allen unternehme­rischen Entscheidungen hilfreich)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1307CF-E8FE-2515-A6AF-978145352058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YP_Studio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33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9B1C60B-3F54-EBC5-8D2F-67DCD803769E}"/>
              </a:ext>
            </a:extLst>
          </p:cNvPr>
          <p:cNvSpPr txBox="1">
            <a:spLocks/>
          </p:cNvSpPr>
          <p:nvPr/>
        </p:nvSpPr>
        <p:spPr>
          <a:xfrm>
            <a:off x="752530" y="5526409"/>
            <a:ext cx="3932486" cy="52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bei der Bundesanstalt für Finanzdienstleistungs-aufsicht (BaFin)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B304D70-147A-C022-1E40-1F57D76FBD70}"/>
              </a:ext>
            </a:extLst>
          </p:cNvPr>
          <p:cNvSpPr txBox="1">
            <a:spLocks/>
          </p:cNvSpPr>
          <p:nvPr/>
        </p:nvSpPr>
        <p:spPr>
          <a:xfrm>
            <a:off x="2295393" y="2273371"/>
            <a:ext cx="4536230" cy="563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Vielfältige berufliche Einsatzmöglichkeiten 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stehen Dir offen: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C7E6B6B-DD4C-43BC-C10C-9E184B5B405A}"/>
              </a:ext>
            </a:extLst>
          </p:cNvPr>
          <p:cNvSpPr txBox="1">
            <a:spLocks/>
          </p:cNvSpPr>
          <p:nvPr/>
        </p:nvSpPr>
        <p:spPr>
          <a:xfrm>
            <a:off x="752529" y="3080887"/>
            <a:ext cx="3318308" cy="41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Deiner eigenen Praxis oder 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A819359-F2C9-C090-46D6-690DFA56DF68}"/>
              </a:ext>
            </a:extLst>
          </p:cNvPr>
          <p:cNvSpPr txBox="1">
            <a:spLocks/>
          </p:cNvSpPr>
          <p:nvPr/>
        </p:nvSpPr>
        <p:spPr>
          <a:xfrm>
            <a:off x="752529" y="3515162"/>
            <a:ext cx="3318308" cy="563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mit Steuerberatern und Rechtsanwälten in einer Sozietät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D844377-02C0-76A0-F848-38F0B981E193}"/>
              </a:ext>
            </a:extLst>
          </p:cNvPr>
          <p:cNvSpPr txBox="1">
            <a:spLocks/>
          </p:cNvSpPr>
          <p:nvPr/>
        </p:nvSpPr>
        <p:spPr>
          <a:xfrm>
            <a:off x="752529" y="4162245"/>
            <a:ext cx="4536230" cy="41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national und international in einer Berufsgesellschaft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C75D5DFC-C11F-95C4-16C2-F218AAB01AF6}"/>
              </a:ext>
            </a:extLst>
          </p:cNvPr>
          <p:cNvSpPr txBox="1">
            <a:spLocks/>
          </p:cNvSpPr>
          <p:nvPr/>
        </p:nvSpPr>
        <p:spPr>
          <a:xfrm>
            <a:off x="752529" y="4637831"/>
            <a:ext cx="4074446" cy="72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bei den Prüfungsstellen von Sparkassen und Giroverbänden oder genossenschaftlichen Prüfungsverbänden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F874DE6-5FA4-3ED2-7EC8-44B81942D57F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ASDF_MEDIA/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Foliennummernplatzhalter 1">
            <a:extLst>
              <a:ext uri="{FF2B5EF4-FFF2-40B4-BE49-F238E27FC236}">
                <a16:creationId xmlns:a16="http://schemas.microsoft.com/office/drawing/2014/main" id="{DD1A4033-5D20-E952-E596-60C8777951CD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Aufgaben und Tätigkeitsfelder</a:t>
            </a:r>
          </a:p>
        </p:txBody>
      </p:sp>
    </p:spTree>
    <p:extLst>
      <p:ext uri="{BB962C8B-B14F-4D97-AF65-F5344CB8AC3E}">
        <p14:creationId xmlns:p14="http://schemas.microsoft.com/office/powerpoint/2010/main" val="337340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D958849-CD41-9F24-EE80-04CD329A7B2D}"/>
              </a:ext>
            </a:extLst>
          </p:cNvPr>
          <p:cNvSpPr txBox="1">
            <a:spLocks/>
          </p:cNvSpPr>
          <p:nvPr/>
        </p:nvSpPr>
        <p:spPr>
          <a:xfrm>
            <a:off x="3004024" y="3414541"/>
            <a:ext cx="3155743" cy="320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der treuhänderischen Verwaltung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6882665-F692-5630-74A0-097FF032147E}"/>
              </a:ext>
            </a:extLst>
          </p:cNvPr>
          <p:cNvSpPr txBox="1">
            <a:spLocks/>
          </p:cNvSpPr>
          <p:nvPr/>
        </p:nvSpPr>
        <p:spPr>
          <a:xfrm>
            <a:off x="2553279" y="4004643"/>
            <a:ext cx="4610776" cy="32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der Tätigkeit als Sachverständiger oder Gutachter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9A4B64-9D21-C8E4-6E3C-0F154AEF458B}"/>
              </a:ext>
            </a:extLst>
          </p:cNvPr>
          <p:cNvSpPr txBox="1"/>
          <p:nvPr/>
        </p:nvSpPr>
        <p:spPr>
          <a:xfrm>
            <a:off x="1656335" y="5598028"/>
            <a:ext cx="610186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„Als Wirtschaftsprüfer/in kannst Du (fast) alles!“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C7536B-A1AD-6823-BBCF-4BF212A78E88}"/>
              </a:ext>
            </a:extLst>
          </p:cNvPr>
          <p:cNvSpPr txBox="1"/>
          <p:nvPr/>
        </p:nvSpPr>
        <p:spPr>
          <a:xfrm>
            <a:off x="2062585" y="4567626"/>
            <a:ext cx="467323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 zukünftig auch als Syndikus-WP in der Industrie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(Accounting, CFO, Vorstand, Aufsichtsrat)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0E2F640-2308-D3B4-725D-ACAD2C9BAD2F}"/>
              </a:ext>
            </a:extLst>
          </p:cNvPr>
          <p:cNvSpPr txBox="1">
            <a:spLocks/>
          </p:cNvSpPr>
          <p:nvPr/>
        </p:nvSpPr>
        <p:spPr>
          <a:xfrm>
            <a:off x="4613933" y="2842712"/>
            <a:ext cx="2111611" cy="284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 weiterhin: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AD46E6-EBE8-CB28-2AD6-F90736A7041E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Gorodenkoff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8A164455-7779-C5C7-5AAF-34DF2841FE27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Aufgaben und Tätigkeitsfelder |</a:t>
            </a:r>
          </a:p>
        </p:txBody>
      </p:sp>
    </p:spTree>
    <p:extLst>
      <p:ext uri="{BB962C8B-B14F-4D97-AF65-F5344CB8AC3E}">
        <p14:creationId xmlns:p14="http://schemas.microsoft.com/office/powerpoint/2010/main" val="1499654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wpk-logo-titel.png">
            <a:extLst>
              <a:ext uri="{FF2B5EF4-FFF2-40B4-BE49-F238E27FC236}">
                <a16:creationId xmlns:a16="http://schemas.microsoft.com/office/drawing/2014/main" id="{B3D41BE0-D996-10A5-E0F1-63A13DE4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7" y="668163"/>
            <a:ext cx="2696708" cy="7625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BE50106-D8D3-DBAE-483B-50A3217BA0A3}"/>
              </a:ext>
            </a:extLst>
          </p:cNvPr>
          <p:cNvSpPr txBox="1"/>
          <p:nvPr/>
        </p:nvSpPr>
        <p:spPr>
          <a:xfrm>
            <a:off x="463695" y="1856806"/>
            <a:ext cx="4688597" cy="2847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Deine Verdienstmöglichkeiten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2A1F21-650B-9C33-815B-AE37C7829FFD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Pressmaster/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18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1C13A914-1145-F6B5-692C-2AC928B34AE9}"/>
              </a:ext>
            </a:extLst>
          </p:cNvPr>
          <p:cNvSpPr txBox="1">
            <a:spLocks/>
          </p:cNvSpPr>
          <p:nvPr/>
        </p:nvSpPr>
        <p:spPr>
          <a:xfrm>
            <a:off x="1394369" y="5406935"/>
            <a:ext cx="4584401" cy="559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BF9051-57A3-6C67-1310-78EF777A0696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oekka.k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2DBF3D56-08CE-35ED-0A6B-8089E57FCDFB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Verdienstmöglichkeiten |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279AF52-00E8-E674-0E0C-405C90E63E84}"/>
              </a:ext>
            </a:extLst>
          </p:cNvPr>
          <p:cNvSpPr txBox="1">
            <a:spLocks/>
          </p:cNvSpPr>
          <p:nvPr/>
        </p:nvSpPr>
        <p:spPr>
          <a:xfrm>
            <a:off x="3064467" y="3461944"/>
            <a:ext cx="4285903" cy="32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Einstiegsgehälter als Assistent ca. € (auf Anfrage)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548A91F-7A78-BC8F-CA92-5ECFA33C2D70}"/>
              </a:ext>
            </a:extLst>
          </p:cNvPr>
          <p:cNvSpPr txBox="1">
            <a:spLocks/>
          </p:cNvSpPr>
          <p:nvPr/>
        </p:nvSpPr>
        <p:spPr>
          <a:xfrm>
            <a:off x="2649425" y="3996424"/>
            <a:ext cx="4997638" cy="32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0"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mit drei Jahren Berufserfahrung ca. </a:t>
            </a:r>
            <a:r>
              <a:rPr lang="de-DE" sz="1400" kern="0" dirty="0">
                <a:solidFill>
                  <a:srgbClr val="3E3E3D"/>
                </a:solidFill>
              </a:rPr>
              <a:t>€ (auf Anfrage)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145843F-E10F-331D-38C7-27044F4FE55A}"/>
              </a:ext>
            </a:extLst>
          </p:cNvPr>
          <p:cNvSpPr txBox="1">
            <a:spLocks/>
          </p:cNvSpPr>
          <p:nvPr/>
        </p:nvSpPr>
        <p:spPr>
          <a:xfrm>
            <a:off x="2201587" y="4549766"/>
            <a:ext cx="4610776" cy="32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hangingPunct="0"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mit neun Jahren sind es dann ca. </a:t>
            </a:r>
            <a:r>
              <a:rPr lang="de-DE" sz="1400" kern="0" dirty="0">
                <a:solidFill>
                  <a:srgbClr val="3E3E3D"/>
                </a:solidFill>
              </a:rPr>
              <a:t>€ (auf Anfrage)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1A7E5CB-1E5F-1657-C02E-79073238931E}"/>
              </a:ext>
            </a:extLst>
          </p:cNvPr>
          <p:cNvSpPr txBox="1">
            <a:spLocks/>
          </p:cNvSpPr>
          <p:nvPr/>
        </p:nvSpPr>
        <p:spPr>
          <a:xfrm>
            <a:off x="4683168" y="2890115"/>
            <a:ext cx="4044591" cy="29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hast gute Verdienstmöglichkeiten:</a:t>
            </a:r>
          </a:p>
        </p:txBody>
      </p:sp>
    </p:spTree>
    <p:extLst>
      <p:ext uri="{BB962C8B-B14F-4D97-AF65-F5344CB8AC3E}">
        <p14:creationId xmlns:p14="http://schemas.microsoft.com/office/powerpoint/2010/main" val="334283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wpk-logo-titel.png">
            <a:extLst>
              <a:ext uri="{FF2B5EF4-FFF2-40B4-BE49-F238E27FC236}">
                <a16:creationId xmlns:a16="http://schemas.microsoft.com/office/drawing/2014/main" id="{EE0DFD15-B034-6FA6-93AC-B39E08115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7" y="668163"/>
            <a:ext cx="2696708" cy="7625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B9E2E40-AA15-CD72-5110-D3152028F02A}"/>
              </a:ext>
            </a:extLst>
          </p:cNvPr>
          <p:cNvSpPr txBox="1"/>
          <p:nvPr/>
        </p:nvSpPr>
        <p:spPr>
          <a:xfrm>
            <a:off x="463695" y="1856806"/>
            <a:ext cx="4688597" cy="2847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Deine Zukunftsaussichten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70D385-04E9-7287-E9F7-FEECB77BA2DE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Syda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Productions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606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0B76648-162A-3ABA-6136-2AD94C8FA6E3}"/>
              </a:ext>
            </a:extLst>
          </p:cNvPr>
          <p:cNvSpPr txBox="1">
            <a:spLocks/>
          </p:cNvSpPr>
          <p:nvPr/>
        </p:nvSpPr>
        <p:spPr>
          <a:xfrm>
            <a:off x="2587334" y="3979413"/>
            <a:ext cx="5527966" cy="55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Deine Jobaussichten sind gut und das wird auch zukünftig so bleiben. Sie werden sogar noch besser: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A6DEC65-7C6F-B768-D144-EE5CFF8F3C89}"/>
              </a:ext>
            </a:extLst>
          </p:cNvPr>
          <p:cNvSpPr txBox="1">
            <a:spLocks/>
          </p:cNvSpPr>
          <p:nvPr/>
        </p:nvSpPr>
        <p:spPr>
          <a:xfrm>
            <a:off x="4774222" y="1894194"/>
            <a:ext cx="4290648" cy="747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 fontScale="92500"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Wirtschaftsprüfung findet immer im Umfeld ständiger Veränderungen statt </a:t>
            </a:r>
            <a:b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(Gesellschaft, Märkte, rechtliche Rahmenbedingungen).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774022E3-3441-852E-7C7F-7F167B2E9A40}"/>
              </a:ext>
            </a:extLst>
          </p:cNvPr>
          <p:cNvSpPr txBox="1">
            <a:spLocks/>
          </p:cNvSpPr>
          <p:nvPr/>
        </p:nvSpPr>
        <p:spPr>
          <a:xfrm>
            <a:off x="3556621" y="2792634"/>
            <a:ext cx="5380891" cy="3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Wirtschaft hat für die entsprechende Expertise großen Bedarf.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3666560-E31F-87F5-B707-EED6284D9AA8}"/>
              </a:ext>
            </a:extLst>
          </p:cNvPr>
          <p:cNvSpPr txBox="1">
            <a:spLocks/>
          </p:cNvSpPr>
          <p:nvPr/>
        </p:nvSpPr>
        <p:spPr>
          <a:xfrm>
            <a:off x="3158832" y="3290411"/>
            <a:ext cx="5070757" cy="55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Hochqualifizierte Nachwuchsfachkräfte mit den besonderen Kompetenzen des Wirtschaftsprüfers werden immer gesucht.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73FF486-E7FC-0E84-D900-9828F6E46567}"/>
              </a:ext>
            </a:extLst>
          </p:cNvPr>
          <p:cNvSpPr txBox="1"/>
          <p:nvPr/>
        </p:nvSpPr>
        <p:spPr>
          <a:xfrm>
            <a:off x="1320034" y="5557797"/>
            <a:ext cx="646114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Corporate Social Responsibility Directive (CSRD) sieht eine Ausweitung der Berichtspflichten aufgrund der Nachhaltigkeitsberichterstattung vor.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BB345CED-54B6-F7B7-F8EA-1634FFB76D5F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Zukunftsaussichten |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021F7B-0CD2-87A8-DDCA-738E72EC7BE3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Blue Planet Studio/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C6F77CC-A058-9BCF-5502-E884819D4823}"/>
              </a:ext>
            </a:extLst>
          </p:cNvPr>
          <p:cNvSpPr txBox="1"/>
          <p:nvPr/>
        </p:nvSpPr>
        <p:spPr>
          <a:xfrm>
            <a:off x="2039982" y="4677207"/>
            <a:ext cx="59873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Der Green Deal (von der EU-Kommission 2019 vorgestellt) hat das Ziel, die Treibhausgas-Emissionen in der EU bis 2050 auf null zu reduzieren und damit Europa als ersten Kontinent klimaneutral zu machen.</a:t>
            </a:r>
          </a:p>
        </p:txBody>
      </p:sp>
    </p:spTree>
    <p:extLst>
      <p:ext uri="{BB962C8B-B14F-4D97-AF65-F5344CB8AC3E}">
        <p14:creationId xmlns:p14="http://schemas.microsoft.com/office/powerpoint/2010/main" val="167707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9">
            <a:extLst>
              <a:ext uri="{FF2B5EF4-FFF2-40B4-BE49-F238E27FC236}">
                <a16:creationId xmlns:a16="http://schemas.microsoft.com/office/drawing/2014/main" id="{1F765055-0C78-E417-0DAF-7AB55DD3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30" y="5774757"/>
            <a:ext cx="5084236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50000"/>
              </a:lnSpc>
              <a:spcAft>
                <a:spcPts val="600"/>
              </a:spcAft>
            </a:pPr>
            <a:r>
              <a:rPr lang="de-DE" sz="2000" b="1" kern="0" dirty="0">
                <a:solidFill>
                  <a:srgbClr val="004994"/>
                </a:solidFill>
                <a:latin typeface="Arial"/>
                <a:cs typeface="Arial"/>
                <a:sym typeface="Arial"/>
              </a:rPr>
              <a:t>6. Deine Wege zum Wirtschaftsprüfer </a:t>
            </a:r>
          </a:p>
        </p:txBody>
      </p:sp>
      <p:pic>
        <p:nvPicPr>
          <p:cNvPr id="11" name="Bild 6" descr="wpk-logo-titel.png">
            <a:extLst>
              <a:ext uri="{FF2B5EF4-FFF2-40B4-BE49-F238E27FC236}">
                <a16:creationId xmlns:a16="http://schemas.microsoft.com/office/drawing/2014/main" id="{7FC9DBB5-8DA2-60BB-85A5-6460643319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37" y="668163"/>
            <a:ext cx="2696708" cy="76259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DAF5CDA-77FA-E04F-EC18-3A7BAB513123}"/>
              </a:ext>
            </a:extLst>
          </p:cNvPr>
          <p:cNvSpPr txBox="1"/>
          <p:nvPr/>
        </p:nvSpPr>
        <p:spPr>
          <a:xfrm>
            <a:off x="463695" y="1768886"/>
            <a:ext cx="2801285" cy="76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Übersicht</a:t>
            </a:r>
          </a:p>
        </p:txBody>
      </p:sp>
      <p:sp>
        <p:nvSpPr>
          <p:cNvPr id="13" name="Rectangle 1029">
            <a:extLst>
              <a:ext uri="{FF2B5EF4-FFF2-40B4-BE49-F238E27FC236}">
                <a16:creationId xmlns:a16="http://schemas.microsoft.com/office/drawing/2014/main" id="{D5DF81A3-4EB6-2EC4-86CD-DFBD0702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454" y="3209828"/>
            <a:ext cx="4646126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50000"/>
              </a:lnSpc>
              <a:spcAft>
                <a:spcPts val="600"/>
              </a:spcAft>
            </a:pPr>
            <a:r>
              <a:rPr lang="de-DE" sz="2000" b="1" kern="0" dirty="0">
                <a:solidFill>
                  <a:srgbClr val="004994"/>
                </a:solidFill>
                <a:latin typeface="Arial"/>
                <a:cs typeface="Arial"/>
                <a:sym typeface="Arial"/>
              </a:rPr>
              <a:t>1. Warum Wirtschaftsprüfer/in?  </a:t>
            </a:r>
          </a:p>
        </p:txBody>
      </p:sp>
      <p:sp>
        <p:nvSpPr>
          <p:cNvPr id="14" name="Rectangle 1029">
            <a:extLst>
              <a:ext uri="{FF2B5EF4-FFF2-40B4-BE49-F238E27FC236}">
                <a16:creationId xmlns:a16="http://schemas.microsoft.com/office/drawing/2014/main" id="{9ED8D3CD-C82B-0E81-EF17-30A74C4D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545" y="3722814"/>
            <a:ext cx="5189768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50000"/>
              </a:lnSpc>
              <a:spcAft>
                <a:spcPts val="600"/>
              </a:spcAft>
            </a:pPr>
            <a:r>
              <a:rPr lang="de-DE" sz="2000" b="1" kern="0" dirty="0">
                <a:solidFill>
                  <a:srgbClr val="004994"/>
                </a:solidFill>
                <a:latin typeface="Arial"/>
                <a:cs typeface="Arial"/>
                <a:sym typeface="Arial"/>
              </a:rPr>
              <a:t>2. Deine Aufgaben und Tätigkeitsfelder</a:t>
            </a:r>
          </a:p>
        </p:txBody>
      </p:sp>
      <p:sp>
        <p:nvSpPr>
          <p:cNvPr id="15" name="Rectangle 1029">
            <a:extLst>
              <a:ext uri="{FF2B5EF4-FFF2-40B4-BE49-F238E27FC236}">
                <a16:creationId xmlns:a16="http://schemas.microsoft.com/office/drawing/2014/main" id="{C706A929-C382-CE6E-452C-5452126F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657" y="4235800"/>
            <a:ext cx="4953228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50000"/>
              </a:lnSpc>
              <a:spcAft>
                <a:spcPts val="600"/>
              </a:spcAft>
            </a:pPr>
            <a:r>
              <a:rPr lang="de-DE" sz="2000" b="1" kern="0" dirty="0">
                <a:solidFill>
                  <a:srgbClr val="004994"/>
                </a:solidFill>
                <a:latin typeface="Arial"/>
                <a:cs typeface="Arial"/>
                <a:sym typeface="Arial"/>
              </a:rPr>
              <a:t>3. Deine Verdienstmöglichkeiten </a:t>
            </a:r>
          </a:p>
        </p:txBody>
      </p:sp>
      <p:sp>
        <p:nvSpPr>
          <p:cNvPr id="16" name="Rectangle 1029">
            <a:extLst>
              <a:ext uri="{FF2B5EF4-FFF2-40B4-BE49-F238E27FC236}">
                <a16:creationId xmlns:a16="http://schemas.microsoft.com/office/drawing/2014/main" id="{A53353CC-C8A3-1A76-D483-EDB3F4251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383" y="4748786"/>
            <a:ext cx="4194749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50000"/>
              </a:lnSpc>
              <a:spcAft>
                <a:spcPts val="600"/>
              </a:spcAft>
            </a:pPr>
            <a:r>
              <a:rPr lang="de-DE" sz="2000" b="1" kern="0" dirty="0">
                <a:solidFill>
                  <a:srgbClr val="004994"/>
                </a:solidFill>
                <a:latin typeface="Arial"/>
                <a:cs typeface="Arial"/>
                <a:sym typeface="Arial"/>
              </a:rPr>
              <a:t>4. Deine Zukunftsaussichten</a:t>
            </a:r>
          </a:p>
        </p:txBody>
      </p:sp>
      <p:sp>
        <p:nvSpPr>
          <p:cNvPr id="17" name="Rectangle 1029">
            <a:extLst>
              <a:ext uri="{FF2B5EF4-FFF2-40B4-BE49-F238E27FC236}">
                <a16:creationId xmlns:a16="http://schemas.microsoft.com/office/drawing/2014/main" id="{896383B9-E2DD-D929-F727-DD4DD803F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417" y="5261772"/>
            <a:ext cx="5193762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50000"/>
              </a:lnSpc>
              <a:spcAft>
                <a:spcPts val="600"/>
              </a:spcAft>
            </a:pPr>
            <a:r>
              <a:rPr lang="de-DE" sz="2000" b="1" kern="0" dirty="0">
                <a:solidFill>
                  <a:srgbClr val="004994"/>
                </a:solidFill>
                <a:latin typeface="Arial"/>
                <a:cs typeface="Arial"/>
                <a:sym typeface="Arial"/>
              </a:rPr>
              <a:t>5. Deine persönlichen Voraussetzungen</a:t>
            </a:r>
          </a:p>
        </p:txBody>
      </p:sp>
    </p:spTree>
    <p:extLst>
      <p:ext uri="{BB962C8B-B14F-4D97-AF65-F5344CB8AC3E}">
        <p14:creationId xmlns:p14="http://schemas.microsoft.com/office/powerpoint/2010/main" val="718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D2DAC4CD-1726-3E83-DE65-35CAB52F220B}"/>
              </a:ext>
            </a:extLst>
          </p:cNvPr>
          <p:cNvSpPr txBox="1">
            <a:spLocks/>
          </p:cNvSpPr>
          <p:nvPr/>
        </p:nvSpPr>
        <p:spPr>
          <a:xfrm>
            <a:off x="1171382" y="2819374"/>
            <a:ext cx="5042743" cy="78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de-DE" sz="1400" kern="0" dirty="0">
                <a:solidFill>
                  <a:srgbClr val="3E3E3D">
                    <a:lumMod val="50000"/>
                  </a:srgbClr>
                </a:solidFill>
              </a:rPr>
              <a:t>Kleine und mittlere Unternehmen (KMU) können eine freiwillige </a:t>
            </a:r>
          </a:p>
          <a:p>
            <a:pPr lvl="0">
              <a:defRPr/>
            </a:pPr>
            <a:r>
              <a:rPr lang="de-DE" sz="1400" kern="0" dirty="0">
                <a:solidFill>
                  <a:srgbClr val="3E3E3D">
                    <a:lumMod val="50000"/>
                  </a:srgbClr>
                </a:solidFill>
              </a:rPr>
              <a:t>Berichterstattung (VSME) vornehmen.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F60305-7E20-1BEE-2A30-CDE34B5EAFD1}"/>
              </a:ext>
            </a:extLst>
          </p:cNvPr>
          <p:cNvSpPr txBox="1"/>
          <p:nvPr/>
        </p:nvSpPr>
        <p:spPr>
          <a:xfrm>
            <a:off x="1573821" y="1339987"/>
            <a:ext cx="14859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Die Folge: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B5066F4D-656F-37FD-8353-93B72AFC6F2B}"/>
              </a:ext>
            </a:extLst>
          </p:cNvPr>
          <p:cNvSpPr txBox="1">
            <a:spLocks/>
          </p:cNvSpPr>
          <p:nvPr/>
        </p:nvSpPr>
        <p:spPr>
          <a:xfrm>
            <a:off x="1171382" y="1793625"/>
            <a:ext cx="5510772" cy="101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</a:t>
            </a:r>
            <a:r>
              <a:rPr kumimoji="0" lang="de-DE" sz="1400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Deutschland sind </a:t>
            </a:r>
            <a:r>
              <a:rPr lang="de-DE" sz="1400" dirty="0">
                <a:solidFill>
                  <a:schemeClr val="tx1"/>
                </a:solidFill>
              </a:rPr>
              <a:t>Kapitalgesellschaften und haftungsbeschränkte Personengesellschaften mit Umsatzerlösen &gt; EUR 50 Mio., Bilanzsumme &gt; EUR 25 Mio. und mehr als 1.000 Beschäftigten berichtspflichtig.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4" name="Foliennummernplatzhalter 1">
            <a:extLst>
              <a:ext uri="{FF2B5EF4-FFF2-40B4-BE49-F238E27FC236}">
                <a16:creationId xmlns:a16="http://schemas.microsoft.com/office/drawing/2014/main" id="{C734F4AD-F43C-D721-C2AD-51E7CC56FA35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Zukunftsaussichten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DB3CC8-7EF7-E324-5C87-6B3AF11AEA1C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Blue-Planet-Studio/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90A82ABA-40C9-EB88-A957-046673872BD9}"/>
              </a:ext>
            </a:extLst>
          </p:cNvPr>
          <p:cNvSpPr txBox="1">
            <a:spLocks/>
          </p:cNvSpPr>
          <p:nvPr/>
        </p:nvSpPr>
        <p:spPr>
          <a:xfrm>
            <a:off x="1058465" y="5920303"/>
            <a:ext cx="3760154" cy="38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8E4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der Nachhaltigkeitsberichterstattung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C5DD5D0-9222-DC3A-237A-47FD718BB202}"/>
              </a:ext>
            </a:extLst>
          </p:cNvPr>
          <p:cNvSpPr txBox="1">
            <a:spLocks/>
          </p:cNvSpPr>
          <p:nvPr/>
        </p:nvSpPr>
        <p:spPr>
          <a:xfrm>
            <a:off x="1780617" y="4034040"/>
            <a:ext cx="4309885" cy="662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Neben der Berichtspflicht ist auch eine </a:t>
            </a:r>
            <a:b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Prüfungspflicht vorgesehen.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BF710F42-FF6B-17A4-9349-38AD9E919648}"/>
              </a:ext>
            </a:extLst>
          </p:cNvPr>
          <p:cNvSpPr txBox="1">
            <a:spLocks/>
          </p:cNvSpPr>
          <p:nvPr/>
        </p:nvSpPr>
        <p:spPr>
          <a:xfrm>
            <a:off x="1092254" y="4723611"/>
            <a:ext cx="3707525" cy="513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Damit wirst Du als Wirtschaftsprüfer zukünftig prüfend oder beratend tätig sein können in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A5D6752-DF4D-3030-7CB3-F5965183115C}"/>
              </a:ext>
            </a:extLst>
          </p:cNvPr>
          <p:cNvSpPr txBox="1">
            <a:spLocks/>
          </p:cNvSpPr>
          <p:nvPr/>
        </p:nvSpPr>
        <p:spPr>
          <a:xfrm>
            <a:off x="1058465" y="5370902"/>
            <a:ext cx="3114130" cy="284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der Finanzberichterstattung und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1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A75C217-BD62-356C-D225-8FAC5B38B2C8}"/>
              </a:ext>
            </a:extLst>
          </p:cNvPr>
          <p:cNvSpPr txBox="1">
            <a:spLocks/>
          </p:cNvSpPr>
          <p:nvPr/>
        </p:nvSpPr>
        <p:spPr>
          <a:xfrm>
            <a:off x="4967650" y="1741282"/>
            <a:ext cx="3323494" cy="48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Egal ob in Krisen- oder Wachstumszeiten: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242F9D7-3B05-9864-843C-C3233F4E03A8}"/>
              </a:ext>
            </a:extLst>
          </p:cNvPr>
          <p:cNvSpPr txBox="1">
            <a:spLocks/>
          </p:cNvSpPr>
          <p:nvPr/>
        </p:nvSpPr>
        <p:spPr>
          <a:xfrm>
            <a:off x="3363848" y="2392892"/>
            <a:ext cx="4259083" cy="681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Unternehmen ab einer bestimmten Größe müssen ihre Bilanzen von Wirtschaftsprüfern prüfen und testieren lassen.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01120987-3653-43D6-1E8E-1EFC202E6DF7}"/>
              </a:ext>
            </a:extLst>
          </p:cNvPr>
          <p:cNvSpPr txBox="1">
            <a:spLocks/>
          </p:cNvSpPr>
          <p:nvPr/>
        </p:nvSpPr>
        <p:spPr>
          <a:xfrm>
            <a:off x="3511720" y="3511049"/>
            <a:ext cx="4153575" cy="681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Der Beruf des Wirtschaftsprüfers wird immer vielfältiger: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D57F706C-9A9D-3A7A-AC52-813475552DB6}"/>
              </a:ext>
            </a:extLst>
          </p:cNvPr>
          <p:cNvSpPr txBox="1">
            <a:spLocks/>
          </p:cNvSpPr>
          <p:nvPr/>
        </p:nvSpPr>
        <p:spPr>
          <a:xfrm>
            <a:off x="1799664" y="4210138"/>
            <a:ext cx="2518207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Prüfung von Gründungen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F038AE10-EF37-4670-2AAE-95A200F11ABE}"/>
              </a:ext>
            </a:extLst>
          </p:cNvPr>
          <p:cNvSpPr txBox="1">
            <a:spLocks/>
          </p:cNvSpPr>
          <p:nvPr/>
        </p:nvSpPr>
        <p:spPr>
          <a:xfrm>
            <a:off x="1544687" y="4544256"/>
            <a:ext cx="3230384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Übernahmen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C792E5B-42AD-A5FF-4920-C9FD5FFC61E4}"/>
              </a:ext>
            </a:extLst>
          </p:cNvPr>
          <p:cNvSpPr txBox="1">
            <a:spLocks/>
          </p:cNvSpPr>
          <p:nvPr/>
        </p:nvSpPr>
        <p:spPr>
          <a:xfrm>
            <a:off x="1263334" y="4878374"/>
            <a:ext cx="42590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Unternehmensverkäufen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3FDD621-303B-27AF-E0F3-55539657F51B}"/>
              </a:ext>
            </a:extLst>
          </p:cNvPr>
          <p:cNvSpPr txBox="1">
            <a:spLocks/>
          </p:cNvSpPr>
          <p:nvPr/>
        </p:nvSpPr>
        <p:spPr>
          <a:xfrm>
            <a:off x="999568" y="5212493"/>
            <a:ext cx="3722751" cy="34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Börsengängen sowie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FDEC95C-A003-3407-DEDF-C20592745C9D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Dragon-Images/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Foliennummernplatzhalter 1">
            <a:extLst>
              <a:ext uri="{FF2B5EF4-FFF2-40B4-BE49-F238E27FC236}">
                <a16:creationId xmlns:a16="http://schemas.microsoft.com/office/drawing/2014/main" id="{AE02C179-432B-0C86-94CF-F0244C0C89BF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Zukunftsaussichten |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530E7E6-4F1A-148D-347B-12C36A7E9AC7}"/>
              </a:ext>
            </a:extLst>
          </p:cNvPr>
          <p:cNvSpPr txBox="1"/>
          <p:nvPr/>
        </p:nvSpPr>
        <p:spPr>
          <a:xfrm>
            <a:off x="667260" y="5546614"/>
            <a:ext cx="478301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Korruptionsbekämpfung in Unternehmen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6EB556B-FD53-FF5D-F4C2-482EF95A68DB}"/>
              </a:ext>
            </a:extLst>
          </p:cNvPr>
          <p:cNvSpPr txBox="1"/>
          <p:nvPr/>
        </p:nvSpPr>
        <p:spPr>
          <a:xfrm>
            <a:off x="410407" y="5916484"/>
            <a:ext cx="478301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Nachhaltigkeitsberichterstattung und deren Prüfung</a:t>
            </a:r>
          </a:p>
        </p:txBody>
      </p:sp>
    </p:spTree>
    <p:extLst>
      <p:ext uri="{BB962C8B-B14F-4D97-AF65-F5344CB8AC3E}">
        <p14:creationId xmlns:p14="http://schemas.microsoft.com/office/powerpoint/2010/main" val="27485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34932FFC-9F3C-CFE1-699E-CF51BF1E18F0}"/>
              </a:ext>
            </a:extLst>
          </p:cNvPr>
          <p:cNvSpPr txBox="1">
            <a:spLocks/>
          </p:cNvSpPr>
          <p:nvPr/>
        </p:nvSpPr>
        <p:spPr>
          <a:xfrm>
            <a:off x="373721" y="5450934"/>
            <a:ext cx="5006430" cy="9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auch als dreiminütiger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Erklärfilm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der WPK unter: </a:t>
            </a:r>
          </a:p>
          <a:p>
            <a:pPr lvl="0">
              <a:lnSpc>
                <a:spcPct val="150000"/>
              </a:lnSpc>
              <a:defRPr/>
            </a:pPr>
            <a:r>
              <a:rPr lang="de-DE" sz="1400" kern="0" dirty="0">
                <a:solidFill>
                  <a:srgbClr val="3E3E3D"/>
                </a:solidFill>
                <a:hlinkClick r:id="rId3"/>
              </a:rPr>
              <a:t>www.wpk.de/karriere/berufszugang/</a:t>
            </a:r>
            <a:r>
              <a:rPr lang="de-DE" sz="1400" kern="0" dirty="0">
                <a:solidFill>
                  <a:srgbClr val="3E3E3D"/>
                </a:solidFill>
              </a:rPr>
              <a:t>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BF7299F8-9FDE-3D7A-AF3B-79AEDC0A6144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Zukunftsaussichten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269EB3C-570A-D04A-DB87-7E898C8450F3}"/>
              </a:ext>
            </a:extLst>
          </p:cNvPr>
          <p:cNvSpPr txBox="1">
            <a:spLocks/>
          </p:cNvSpPr>
          <p:nvPr/>
        </p:nvSpPr>
        <p:spPr>
          <a:xfrm>
            <a:off x="373721" y="1542417"/>
            <a:ext cx="3882633" cy="1120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499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„Gute Gründe Wirtschaftsprüfer zu werden“</a:t>
            </a:r>
          </a:p>
        </p:txBody>
      </p:sp>
    </p:spTree>
    <p:extLst>
      <p:ext uri="{BB962C8B-B14F-4D97-AF65-F5344CB8AC3E}">
        <p14:creationId xmlns:p14="http://schemas.microsoft.com/office/powerpoint/2010/main" val="81579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wpk-logo-titel.png">
            <a:extLst>
              <a:ext uri="{FF2B5EF4-FFF2-40B4-BE49-F238E27FC236}">
                <a16:creationId xmlns:a16="http://schemas.microsoft.com/office/drawing/2014/main" id="{F4777B41-2789-DF87-9418-677B2E18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7" y="668163"/>
            <a:ext cx="2696708" cy="7625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611BE1-DD47-1E89-E107-404806566FE7}"/>
              </a:ext>
            </a:extLst>
          </p:cNvPr>
          <p:cNvSpPr txBox="1"/>
          <p:nvPr/>
        </p:nvSpPr>
        <p:spPr>
          <a:xfrm>
            <a:off x="463695" y="1856807"/>
            <a:ext cx="6728413" cy="17920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Deine persönlichen 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Voraussetzungen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05FBDE-C4C6-BBF0-D2DD-5C23186D8029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ESB-Professional/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696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E1E4ADAF-92D1-150B-2CDE-747594170B3B}"/>
              </a:ext>
            </a:extLst>
          </p:cNvPr>
          <p:cNvSpPr txBox="1">
            <a:spLocks/>
          </p:cNvSpPr>
          <p:nvPr/>
        </p:nvSpPr>
        <p:spPr>
          <a:xfrm>
            <a:off x="2103647" y="3905726"/>
            <a:ext cx="3912576" cy="36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Fleiß und Gewissenhaftigkeit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EC5D1BB4-16AF-A317-0E43-BC29348F02BC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persönlichen Voraussetzungen |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4F08E8AC-F0D6-9BBE-6BC5-760DD927C14E}"/>
              </a:ext>
            </a:extLst>
          </p:cNvPr>
          <p:cNvSpPr txBox="1">
            <a:spLocks/>
          </p:cNvSpPr>
          <p:nvPr/>
        </p:nvSpPr>
        <p:spPr>
          <a:xfrm>
            <a:off x="3336782" y="2437170"/>
            <a:ext cx="3912576" cy="36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Zielstrebigkeit und Spaß am Lernen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16514517-3F3E-32E9-3209-04043386F257}"/>
              </a:ext>
            </a:extLst>
          </p:cNvPr>
          <p:cNvSpPr txBox="1">
            <a:spLocks/>
          </p:cNvSpPr>
          <p:nvPr/>
        </p:nvSpPr>
        <p:spPr>
          <a:xfrm>
            <a:off x="3092536" y="2811356"/>
            <a:ext cx="2892668" cy="36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gute Auffassungsgabe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6F33418-682B-48B2-9B4F-8E89E295183A}"/>
              </a:ext>
            </a:extLst>
          </p:cNvPr>
          <p:cNvSpPr txBox="1">
            <a:spLocks/>
          </p:cNvSpPr>
          <p:nvPr/>
        </p:nvSpPr>
        <p:spPr>
          <a:xfrm>
            <a:off x="2779074" y="3185542"/>
            <a:ext cx="5877263" cy="33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analytisches und strukturiertes Denkvermögen im Umgang mit Zahlen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B8603D8-7990-8487-C7DD-EC82C86A0010}"/>
              </a:ext>
            </a:extLst>
          </p:cNvPr>
          <p:cNvSpPr txBox="1">
            <a:spLocks/>
          </p:cNvSpPr>
          <p:nvPr/>
        </p:nvSpPr>
        <p:spPr>
          <a:xfrm>
            <a:off x="2396316" y="3531540"/>
            <a:ext cx="4501662" cy="36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Wille frühzeitig Verantwortung zu übernehmen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A93E645-3630-F4AA-C9C2-6E1C43814D04}"/>
              </a:ext>
            </a:extLst>
          </p:cNvPr>
          <p:cNvSpPr txBox="1">
            <a:spLocks/>
          </p:cNvSpPr>
          <p:nvPr/>
        </p:nvSpPr>
        <p:spPr>
          <a:xfrm>
            <a:off x="1893035" y="4279912"/>
            <a:ext cx="5953028" cy="38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Interesse an wirtschaftlichen und rechtlichen Zusammenhängen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D4D5B466-2244-90FA-83C3-916764B613D4}"/>
              </a:ext>
            </a:extLst>
          </p:cNvPr>
          <p:cNvSpPr txBox="1">
            <a:spLocks/>
          </p:cNvSpPr>
          <p:nvPr/>
        </p:nvSpPr>
        <p:spPr>
          <a:xfrm>
            <a:off x="1578322" y="4670486"/>
            <a:ext cx="4373196" cy="36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Fähigkeit gut mit anderen Menschen umzugehen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B74A867-6D38-F07F-91EC-B21ED9BEF90C}"/>
              </a:ext>
            </a:extLst>
          </p:cNvPr>
          <p:cNvSpPr txBox="1">
            <a:spLocks/>
          </p:cNvSpPr>
          <p:nvPr/>
        </p:nvSpPr>
        <p:spPr>
          <a:xfrm>
            <a:off x="1248926" y="5044151"/>
            <a:ext cx="5120541" cy="36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Spaß an Herausforderungen, Zielstrebigkeit und Ausdauer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1E129E4C-AE5D-6D2E-A549-CFA3E3931D7E}"/>
              </a:ext>
            </a:extLst>
          </p:cNvPr>
          <p:cNvSpPr txBox="1">
            <a:spLocks/>
          </p:cNvSpPr>
          <p:nvPr/>
        </p:nvSpPr>
        <p:spPr>
          <a:xfrm>
            <a:off x="949475" y="5417816"/>
            <a:ext cx="4162181" cy="35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gute Fremdsprachenkenntnisse und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60C5EC4-0CD2-98A7-EAF5-6389B596A1D7}"/>
              </a:ext>
            </a:extLst>
          </p:cNvPr>
          <p:cNvSpPr txBox="1"/>
          <p:nvPr/>
        </p:nvSpPr>
        <p:spPr>
          <a:xfrm>
            <a:off x="606575" y="5778449"/>
            <a:ext cx="457200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Interesse für IT-Themen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A1AD81C1-FFD2-B6AC-6A20-CF5DFEBF6013}"/>
              </a:ext>
            </a:extLst>
          </p:cNvPr>
          <p:cNvSpPr txBox="1">
            <a:spLocks/>
          </p:cNvSpPr>
          <p:nvPr/>
        </p:nvSpPr>
        <p:spPr>
          <a:xfrm>
            <a:off x="4892044" y="1972797"/>
            <a:ext cx="2206868" cy="36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Voraussetzungen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7BC9983-EE82-20F6-3791-B19E0B966125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 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contrastwerkstatt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stock.adobe.com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046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5C80752-38AF-8286-A5B3-742EB3CB1FB8}"/>
              </a:ext>
            </a:extLst>
          </p:cNvPr>
          <p:cNvSpPr txBox="1">
            <a:spLocks/>
          </p:cNvSpPr>
          <p:nvPr/>
        </p:nvSpPr>
        <p:spPr>
          <a:xfrm>
            <a:off x="409629" y="4413280"/>
            <a:ext cx="3872223" cy="1055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Dann kurz noch etwas zu Deiner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Ausbildung in drei Schritten.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0E508E73-F5A1-C0DE-8981-C87B6AFEA989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persönlichen Voraussetzungen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0A437F-0CEF-48C5-02F9-0B25F400A15B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Foto: © Ground Picture/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9FB84-2ECC-7D88-1BFE-9C6AD01F3459}"/>
              </a:ext>
            </a:extLst>
          </p:cNvPr>
          <p:cNvSpPr txBox="1"/>
          <p:nvPr/>
        </p:nvSpPr>
        <p:spPr>
          <a:xfrm>
            <a:off x="1711454" y="3786826"/>
            <a:ext cx="16179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Alles klar? </a:t>
            </a:r>
          </a:p>
        </p:txBody>
      </p:sp>
    </p:spTree>
    <p:extLst>
      <p:ext uri="{BB962C8B-B14F-4D97-AF65-F5344CB8AC3E}">
        <p14:creationId xmlns:p14="http://schemas.microsoft.com/office/powerpoint/2010/main" val="3830566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wpk-logo-titel.png">
            <a:extLst>
              <a:ext uri="{FF2B5EF4-FFF2-40B4-BE49-F238E27FC236}">
                <a16:creationId xmlns:a16="http://schemas.microsoft.com/office/drawing/2014/main" id="{1B0681F7-A751-AE7A-B209-50180171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7" y="668163"/>
            <a:ext cx="2696708" cy="7625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33AFEF-B693-6C3E-F52B-E42D22EFC56D}"/>
              </a:ext>
            </a:extLst>
          </p:cNvPr>
          <p:cNvSpPr txBox="1"/>
          <p:nvPr/>
        </p:nvSpPr>
        <p:spPr>
          <a:xfrm>
            <a:off x="463695" y="1856806"/>
            <a:ext cx="4838067" cy="2873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Deine Wege 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zum Wirtschaftsprüfer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90E0BD-44B1-9CBE-3D85-AB049D04DB4D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Blue Planet Studio/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955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4689443-A638-5DC9-9B51-D76FE3F47D92}"/>
              </a:ext>
            </a:extLst>
          </p:cNvPr>
          <p:cNvSpPr txBox="1">
            <a:spLocks/>
          </p:cNvSpPr>
          <p:nvPr/>
        </p:nvSpPr>
        <p:spPr>
          <a:xfrm>
            <a:off x="4247921" y="2790450"/>
            <a:ext cx="2747597" cy="359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Erster Schritt: Studium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1F90BBB4-F7E9-9B1E-9265-AF76D1E4385F}"/>
              </a:ext>
            </a:extLst>
          </p:cNvPr>
          <p:cNvSpPr txBox="1">
            <a:spLocks/>
          </p:cNvSpPr>
          <p:nvPr/>
        </p:nvSpPr>
        <p:spPr>
          <a:xfrm>
            <a:off x="4050097" y="3177073"/>
            <a:ext cx="1995854" cy="36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zum Beispiel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93F8E2A-5F50-224C-14C5-C52DF410C29D}"/>
              </a:ext>
            </a:extLst>
          </p:cNvPr>
          <p:cNvSpPr txBox="1">
            <a:spLocks/>
          </p:cNvSpPr>
          <p:nvPr/>
        </p:nvSpPr>
        <p:spPr>
          <a:xfrm>
            <a:off x="2224582" y="3765297"/>
            <a:ext cx="2919047" cy="36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Betriebswirtschaftslehre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AD071FD-B12B-FC2F-AEE1-F248A5BD6679}"/>
              </a:ext>
            </a:extLst>
          </p:cNvPr>
          <p:cNvSpPr txBox="1">
            <a:spLocks/>
          </p:cNvSpPr>
          <p:nvPr/>
        </p:nvSpPr>
        <p:spPr>
          <a:xfrm>
            <a:off x="1926490" y="4154682"/>
            <a:ext cx="2628901" cy="36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Volkswirtschaftslehre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ED5E822A-E204-BD62-3665-782D66F640B2}"/>
              </a:ext>
            </a:extLst>
          </p:cNvPr>
          <p:cNvSpPr txBox="1">
            <a:spLocks/>
          </p:cNvSpPr>
          <p:nvPr/>
        </p:nvSpPr>
        <p:spPr>
          <a:xfrm>
            <a:off x="1633054" y="4544067"/>
            <a:ext cx="3006968" cy="36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Jura/Rechtswissenschaften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0BF9516F-F0EE-E9F8-1129-6CE28A14F9F0}"/>
              </a:ext>
            </a:extLst>
          </p:cNvPr>
          <p:cNvSpPr txBox="1">
            <a:spLocks/>
          </p:cNvSpPr>
          <p:nvPr/>
        </p:nvSpPr>
        <p:spPr>
          <a:xfrm>
            <a:off x="1288200" y="4933452"/>
            <a:ext cx="3033345" cy="36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Informationstechnologie </a:t>
            </a:r>
          </a:p>
        </p:txBody>
      </p:sp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414193F0-2548-8CA1-DB8C-959D02949951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Wege zum Wirtschaftsprüfer |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088BD09-6A76-6AF4-D50A-ACE67D8CF21F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Bizi88/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F7E64BD-699C-D304-B5AB-15ED2D0A0D3D}"/>
              </a:ext>
            </a:extLst>
          </p:cNvPr>
          <p:cNvSpPr txBox="1">
            <a:spLocks/>
          </p:cNvSpPr>
          <p:nvPr/>
        </p:nvSpPr>
        <p:spPr>
          <a:xfrm>
            <a:off x="907610" y="4959034"/>
            <a:ext cx="3225034" cy="62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Jahre, wenn Studiendauer mindestens 8 Semester (Master)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2082AAA7-39E7-F141-2E36-1EB959C1137A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Wege zum Wirtschaftsprüfer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310E07B-4C90-BCCF-B874-D4C2574A61D0}"/>
              </a:ext>
            </a:extLst>
          </p:cNvPr>
          <p:cNvSpPr txBox="1">
            <a:spLocks/>
          </p:cNvSpPr>
          <p:nvPr/>
        </p:nvSpPr>
        <p:spPr>
          <a:xfrm>
            <a:off x="1655437" y="2745883"/>
            <a:ext cx="3864169" cy="34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Zweiter Schritt: Berufspraxis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25D89F4-9A1B-E9CD-6AA2-FA7D02D925F4}"/>
              </a:ext>
            </a:extLst>
          </p:cNvPr>
          <p:cNvSpPr txBox="1">
            <a:spLocks/>
          </p:cNvSpPr>
          <p:nvPr/>
        </p:nvSpPr>
        <p:spPr>
          <a:xfrm>
            <a:off x="382774" y="3216372"/>
            <a:ext cx="4760987" cy="74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Berufspraxis und praktische Ausbildung als Wirtschaftsprüfungsassistent/in bei WP, WPG, vBP, BPG oder sonstiger Prüfungseinrichtung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ED9DEB0-297B-54DD-0FE4-672E9CE399FA}"/>
              </a:ext>
            </a:extLst>
          </p:cNvPr>
          <p:cNvSpPr txBox="1">
            <a:spLocks/>
          </p:cNvSpPr>
          <p:nvPr/>
        </p:nvSpPr>
        <p:spPr>
          <a:xfrm>
            <a:off x="907611" y="4200558"/>
            <a:ext cx="3225034" cy="62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 Jahre, wenn Studiendauer weniger als 8 Semester (Bachelor)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F2607D-B29D-4002-05C6-3DB537D2D9F7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sanjeri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istockphoto.com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98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id="{2E30BDF9-F673-8B56-3160-89CB8BCC1CBA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Wege zum Wirtschaftsprüfer |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A7302889-815B-462D-3C1B-90B00024AD4D}"/>
              </a:ext>
            </a:extLst>
          </p:cNvPr>
          <p:cNvSpPr txBox="1">
            <a:spLocks/>
          </p:cNvSpPr>
          <p:nvPr/>
        </p:nvSpPr>
        <p:spPr>
          <a:xfrm>
            <a:off x="4395654" y="2538795"/>
            <a:ext cx="2782622" cy="30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Dritter Schritt: Examen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87F96C55-40BE-8D77-D06B-EDD290C77273}"/>
              </a:ext>
            </a:extLst>
          </p:cNvPr>
          <p:cNvSpPr txBox="1">
            <a:spLocks/>
          </p:cNvSpPr>
          <p:nvPr/>
        </p:nvSpPr>
        <p:spPr>
          <a:xfrm>
            <a:off x="675214" y="5601799"/>
            <a:ext cx="5549146" cy="34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alle vier Prüfungsgebiete in nur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einem Termin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weiterhin möglich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DFC43482-1B7A-8B18-8A1A-4248A7DD6BD1}"/>
              </a:ext>
            </a:extLst>
          </p:cNvPr>
          <p:cNvSpPr txBox="1">
            <a:spLocks/>
          </p:cNvSpPr>
          <p:nvPr/>
        </p:nvSpPr>
        <p:spPr>
          <a:xfrm>
            <a:off x="2837889" y="3061975"/>
            <a:ext cx="2782622" cy="30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 Prüfungsgebiete = 4 Module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608AE3-2ED9-BEB4-8160-43F23532E325}"/>
              </a:ext>
            </a:extLst>
          </p:cNvPr>
          <p:cNvSpPr txBox="1">
            <a:spLocks/>
          </p:cNvSpPr>
          <p:nvPr/>
        </p:nvSpPr>
        <p:spPr>
          <a:xfrm>
            <a:off x="2509102" y="3448162"/>
            <a:ext cx="4576349" cy="34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 Modul eine schriftliche und mündliche Prüfung in: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4505FB-6A55-0222-1F4E-6289CE93FFBB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Pressmaster/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90C618A8-DE2E-800B-9007-3431AD905882}"/>
              </a:ext>
            </a:extLst>
          </p:cNvPr>
          <p:cNvSpPr txBox="1">
            <a:spLocks/>
          </p:cNvSpPr>
          <p:nvPr/>
        </p:nvSpPr>
        <p:spPr>
          <a:xfrm>
            <a:off x="2035468" y="3933545"/>
            <a:ext cx="6220509" cy="386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Wirtschaftliches Prüfungswesen, Unternehmensbewertung und Berufsrecht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4B68727-9759-0A8C-A916-07823757F27E}"/>
              </a:ext>
            </a:extLst>
          </p:cNvPr>
          <p:cNvSpPr txBox="1">
            <a:spLocks/>
          </p:cNvSpPr>
          <p:nvPr/>
        </p:nvSpPr>
        <p:spPr>
          <a:xfrm>
            <a:off x="1727143" y="4320322"/>
            <a:ext cx="5244562" cy="386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Angewandte Betriebswirtschaftslehre, Volkswirtschaftslehre 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A2C43E3-9F81-977C-6ED0-499EF86D2B2D}"/>
              </a:ext>
            </a:extLst>
          </p:cNvPr>
          <p:cNvSpPr txBox="1">
            <a:spLocks/>
          </p:cNvSpPr>
          <p:nvPr/>
        </p:nvSpPr>
        <p:spPr>
          <a:xfrm>
            <a:off x="1355691" y="4773940"/>
            <a:ext cx="2554116" cy="34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Wirtschaftsrecht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A65DCA8D-19AB-DAA1-6579-9454B6D3859A}"/>
              </a:ext>
            </a:extLst>
          </p:cNvPr>
          <p:cNvSpPr txBox="1">
            <a:spLocks/>
          </p:cNvSpPr>
          <p:nvPr/>
        </p:nvSpPr>
        <p:spPr>
          <a:xfrm>
            <a:off x="1041889" y="5187869"/>
            <a:ext cx="2261250" cy="34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Steuerrecht</a:t>
            </a:r>
          </a:p>
        </p:txBody>
      </p:sp>
    </p:spTree>
    <p:extLst>
      <p:ext uri="{BB962C8B-B14F-4D97-AF65-F5344CB8AC3E}">
        <p14:creationId xmlns:p14="http://schemas.microsoft.com/office/powerpoint/2010/main" val="3774737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D9AF57-E9C7-AE3A-6D71-70FBF8BE76C8}"/>
              </a:ext>
            </a:extLst>
          </p:cNvPr>
          <p:cNvSpPr txBox="1">
            <a:spLocks/>
          </p:cNvSpPr>
          <p:nvPr/>
        </p:nvSpPr>
        <p:spPr>
          <a:xfrm>
            <a:off x="488025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Freie Berufe in Deutschland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1537E35F-FEA1-1D20-99D7-BD4FD6A1A39E}"/>
              </a:ext>
            </a:extLst>
          </p:cNvPr>
          <p:cNvSpPr txBox="1">
            <a:spLocks/>
          </p:cNvSpPr>
          <p:nvPr/>
        </p:nvSpPr>
        <p:spPr>
          <a:xfrm>
            <a:off x="366755" y="2178030"/>
            <a:ext cx="5671885" cy="149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Aber was ist überhaupt ein Freier Beruf?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Freie Berufe (Wirtschaftsprüfer, Rechtsanwälte, Notare, Steuerberater, Ärzte) haben im Allgemeinen persönliche, eigenverantwortliche und fachlich unabhängige Erbringung von Dienstleistungen höherer Art im Interesse von Auftraggeber und Allgemeinheit zum Inhalt. 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73BEA3DA-BE71-9F4C-B1B1-B5295CD60968}"/>
              </a:ext>
            </a:extLst>
          </p:cNvPr>
          <p:cNvSpPr txBox="1">
            <a:spLocks/>
          </p:cNvSpPr>
          <p:nvPr/>
        </p:nvSpPr>
        <p:spPr>
          <a:xfrm>
            <a:off x="1578120" y="1544617"/>
            <a:ext cx="5387920" cy="34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Wirtschaftsprüfer üben einen Freien Beruf aus.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E9826F-93BC-17A4-2075-0E40C9D0CB5F}"/>
              </a:ext>
            </a:extLst>
          </p:cNvPr>
          <p:cNvSpPr txBox="1"/>
          <p:nvPr/>
        </p:nvSpPr>
        <p:spPr>
          <a:xfrm>
            <a:off x="294473" y="3814365"/>
            <a:ext cx="427752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375025" algn="r"/>
              </a:tabLst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Anzahl Freiberufler nach einzelnen Berufen 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de-DE" sz="1400" kern="0" dirty="0">
                <a:latin typeface="Arial"/>
                <a:cs typeface="Arial"/>
                <a:sym typeface="Arial"/>
              </a:rPr>
              <a:t>Wirtschaftsprüfer	15.022 (Stand 2025) </a:t>
            </a:r>
            <a:br>
              <a:rPr lang="de-DE" sz="1400" kern="0" dirty="0">
                <a:latin typeface="Arial"/>
                <a:cs typeface="Arial"/>
                <a:sym typeface="Arial"/>
              </a:rPr>
            </a:br>
            <a:r>
              <a:rPr lang="de-DE" sz="1400" kern="0" dirty="0">
                <a:latin typeface="Arial"/>
                <a:cs typeface="Arial"/>
                <a:sym typeface="Arial"/>
              </a:rPr>
              <a:t>Rechtsanwälte	172.084 (Stand 2025) </a:t>
            </a:r>
            <a:br>
              <a:rPr lang="de-DE" sz="1400" kern="0" dirty="0">
                <a:latin typeface="Arial"/>
                <a:cs typeface="Arial"/>
                <a:sym typeface="Arial"/>
              </a:rPr>
            </a:br>
            <a:r>
              <a:rPr lang="de-DE" sz="1400" kern="0" dirty="0">
                <a:latin typeface="Arial"/>
                <a:cs typeface="Arial"/>
                <a:sym typeface="Arial"/>
              </a:rPr>
              <a:t>Notare	6.346 (Stand 2025)</a:t>
            </a:r>
            <a:br>
              <a:rPr lang="de-DE" sz="1400" kern="0" dirty="0">
                <a:latin typeface="Arial"/>
                <a:cs typeface="Arial"/>
                <a:sym typeface="Arial"/>
              </a:rPr>
            </a:br>
            <a:r>
              <a:rPr lang="de-DE" sz="1400" kern="0" dirty="0">
                <a:latin typeface="Arial"/>
                <a:cs typeface="Arial"/>
                <a:sym typeface="Arial"/>
              </a:rPr>
              <a:t>Steuerberater	88.995 (Stand 2025) </a:t>
            </a:r>
            <a:br>
              <a:rPr lang="de-DE" sz="1400" kern="0" dirty="0">
                <a:latin typeface="Arial"/>
                <a:cs typeface="Arial"/>
                <a:sym typeface="Arial"/>
              </a:rPr>
            </a:br>
            <a:r>
              <a:rPr lang="de-DE" sz="1400" kern="0" dirty="0">
                <a:latin typeface="Arial"/>
                <a:cs typeface="Arial"/>
                <a:sym typeface="Arial"/>
              </a:rPr>
              <a:t>Ärzte	437.000 (Stand 2024)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3053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0947BC3-6E3A-2FAE-1DE2-0A9D416C28ED}"/>
              </a:ext>
            </a:extLst>
          </p:cNvPr>
          <p:cNvSpPr txBox="1">
            <a:spLocks/>
          </p:cNvSpPr>
          <p:nvPr/>
        </p:nvSpPr>
        <p:spPr>
          <a:xfrm>
            <a:off x="420314" y="4165576"/>
            <a:ext cx="6911937" cy="78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Erklärfilm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der WPK zur Modularisierung:</a:t>
            </a:r>
          </a:p>
          <a:p>
            <a:pPr lvl="0" indent="0">
              <a:lnSpc>
                <a:spcPct val="150000"/>
              </a:lnSpc>
              <a:defRPr/>
            </a:pPr>
            <a:r>
              <a:rPr lang="de-DE" sz="1400" kern="0" dirty="0">
                <a:solidFill>
                  <a:srgbClr val="3E3E3D"/>
                </a:solidFill>
                <a:hlinkClick r:id="rId3"/>
              </a:rPr>
              <a:t>www.wpk.de/karriere/pruefungsstelle/video-modularisierung/</a:t>
            </a:r>
            <a:r>
              <a:rPr lang="de-DE" sz="1400" kern="0" dirty="0">
                <a:solidFill>
                  <a:srgbClr val="3E3E3D"/>
                </a:solidFill>
              </a:rPr>
              <a:t>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DDD32635-B6D3-26F6-D311-C8E442057102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Wege zum Wirtschaftsprüfer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264935B-475D-F4A8-B021-CC5B2B92C998}"/>
              </a:ext>
            </a:extLst>
          </p:cNvPr>
          <p:cNvSpPr txBox="1">
            <a:spLocks/>
          </p:cNvSpPr>
          <p:nvPr/>
        </p:nvSpPr>
        <p:spPr>
          <a:xfrm>
            <a:off x="829945" y="1327070"/>
            <a:ext cx="4524570" cy="5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Prüfungsmodule können innerhalb von sechs Jahren abgelegt werden (statt wie früher in nur einem Termin)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0A6B4DF-F67B-09B7-F5C2-F3F5237995D4}"/>
              </a:ext>
            </a:extLst>
          </p:cNvPr>
          <p:cNvSpPr txBox="1">
            <a:spLocks/>
          </p:cNvSpPr>
          <p:nvPr/>
        </p:nvSpPr>
        <p:spPr>
          <a:xfrm>
            <a:off x="829945" y="2010558"/>
            <a:ext cx="3764869" cy="33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Reihenfolge der Prüfungsmodule frei wählbar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778523B5-F80A-C793-D64F-B5F3C6754EDD}"/>
              </a:ext>
            </a:extLst>
          </p:cNvPr>
          <p:cNvSpPr txBox="1">
            <a:spLocks/>
          </p:cNvSpPr>
          <p:nvPr/>
        </p:nvSpPr>
        <p:spPr>
          <a:xfrm>
            <a:off x="829945" y="2453689"/>
            <a:ext cx="4188746" cy="33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Examen dadurch nicht einfacher, aber flexibler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74943CFF-1E70-4005-1B7A-4DFF99C08D46}"/>
              </a:ext>
            </a:extLst>
          </p:cNvPr>
          <p:cNvSpPr txBox="1">
            <a:spLocks/>
          </p:cNvSpPr>
          <p:nvPr/>
        </p:nvSpPr>
        <p:spPr>
          <a:xfrm>
            <a:off x="829945" y="2865998"/>
            <a:ext cx="4893847" cy="5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erleichtert zeitgemäße persönliche und berufliche Lebensplanung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4CB6920-5329-10F1-7E4F-ACF2077C356B}"/>
              </a:ext>
            </a:extLst>
          </p:cNvPr>
          <p:cNvSpPr txBox="1">
            <a:spLocks/>
          </p:cNvSpPr>
          <p:nvPr/>
        </p:nvSpPr>
        <p:spPr>
          <a:xfrm>
            <a:off x="829945" y="3520924"/>
            <a:ext cx="4638870" cy="5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zum Beispiel bei der Familiengründung oder bei Auslandsaufenthalten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1541719-339E-70ED-7EC0-D181CC456DEB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Foto: © SFIO CRACHO/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05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488638C-D8FF-E10D-0257-C4EB16DEB927}"/>
              </a:ext>
            </a:extLst>
          </p:cNvPr>
          <p:cNvSpPr txBox="1">
            <a:spLocks/>
          </p:cNvSpPr>
          <p:nvPr/>
        </p:nvSpPr>
        <p:spPr>
          <a:xfrm>
            <a:off x="2189286" y="4631464"/>
            <a:ext cx="4897314" cy="809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kannst du das Examen unmittelbar nach dem Studium ablegen und es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entfallen die schriftliche und mündliche Prüfung in den Modulen BWL/VWL und Wirtschaftsrecht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4E459F-1EE6-38DA-A1FF-D9CB04336411}"/>
              </a:ext>
            </a:extLst>
          </p:cNvPr>
          <p:cNvSpPr txBox="1"/>
          <p:nvPr/>
        </p:nvSpPr>
        <p:spPr>
          <a:xfrm>
            <a:off x="3721588" y="2417952"/>
            <a:ext cx="457200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Hast Du vor dem Examen bereits das Steuerberaterexamen bestanden: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83E6015-6A62-18F4-1C05-1D0655211DE4}"/>
              </a:ext>
            </a:extLst>
          </p:cNvPr>
          <p:cNvSpPr txBox="1">
            <a:spLocks/>
          </p:cNvSpPr>
          <p:nvPr/>
        </p:nvSpPr>
        <p:spPr>
          <a:xfrm>
            <a:off x="3314701" y="3185005"/>
            <a:ext cx="3877408" cy="44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entfallen die schriftliche und mündliche Prüfung im Steuerrecht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D71CA3-6D99-AB2D-E71F-2746F3A41C3C}"/>
              </a:ext>
            </a:extLst>
          </p:cNvPr>
          <p:cNvSpPr txBox="1"/>
          <p:nvPr/>
        </p:nvSpPr>
        <p:spPr>
          <a:xfrm>
            <a:off x="2529608" y="3855619"/>
            <a:ext cx="538968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Hast Du einen § 8a-Masterstudiengang (Studiengang entspricht Anforderungen der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WPAnrV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absolviert: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7AE766F-50C2-D601-F066-99F26B5D9CAA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baranq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403B757C-CF5B-A33C-EBDD-FF3FCAB52160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Wege zum Wirtschaftsprüfer |</a:t>
            </a:r>
          </a:p>
        </p:txBody>
      </p:sp>
    </p:spTree>
    <p:extLst>
      <p:ext uri="{BB962C8B-B14F-4D97-AF65-F5344CB8AC3E}">
        <p14:creationId xmlns:p14="http://schemas.microsoft.com/office/powerpoint/2010/main" val="4141044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CB18FC6-AAE7-2018-17C0-CCAA06403A79}"/>
              </a:ext>
            </a:extLst>
          </p:cNvPr>
          <p:cNvSpPr txBox="1">
            <a:spLocks/>
          </p:cNvSpPr>
          <p:nvPr/>
        </p:nvSpPr>
        <p:spPr>
          <a:xfrm>
            <a:off x="423346" y="5078449"/>
            <a:ext cx="4267525" cy="53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 entfallen die schriftliche und mündliche Prüfung in diesen Prüfungsmodulen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0443AA9-5F60-CD70-795F-C7642FD3C475}"/>
              </a:ext>
            </a:extLst>
          </p:cNvPr>
          <p:cNvSpPr txBox="1">
            <a:spLocks/>
          </p:cNvSpPr>
          <p:nvPr/>
        </p:nvSpPr>
        <p:spPr>
          <a:xfrm>
            <a:off x="1751451" y="2571683"/>
            <a:ext cx="4157797" cy="53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Hast Du vor dem Examen im Studium bereits Prüfungsleistungen erbracht, die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7924ECE-6A6C-2E99-68CA-F5C5DE915FC4}"/>
              </a:ext>
            </a:extLst>
          </p:cNvPr>
          <p:cNvSpPr txBox="1">
            <a:spLocks/>
          </p:cNvSpPr>
          <p:nvPr/>
        </p:nvSpPr>
        <p:spPr>
          <a:xfrm>
            <a:off x="423346" y="3993280"/>
            <a:ext cx="2027245" cy="116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Form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Inhalt und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Umfang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F6D28137-0FF1-7819-7C43-0839EF5B1933}"/>
              </a:ext>
            </a:extLst>
          </p:cNvPr>
          <p:cNvSpPr txBox="1">
            <a:spLocks/>
          </p:cNvSpPr>
          <p:nvPr/>
        </p:nvSpPr>
        <p:spPr>
          <a:xfrm>
            <a:off x="382774" y="3216372"/>
            <a:ext cx="4029781" cy="776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den Prüfungsgebieten des WP-Examens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BWL/VWL und Wirtschaftsrecht gleichwertig sind (§ 13b WPO)</a:t>
            </a:r>
          </a:p>
        </p:txBody>
      </p:sp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id="{79DB2452-4CFB-1E65-8498-34FFE8983930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Wege zum Wirtschaftsprüfer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C03E0D3-4C1B-599A-2A93-032B44F68C62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Foto: © Pressmaster/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14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1527D520-7BAB-E429-B821-8164AAE2F75D}"/>
              </a:ext>
            </a:extLst>
          </p:cNvPr>
          <p:cNvSpPr txBox="1">
            <a:spLocks/>
          </p:cNvSpPr>
          <p:nvPr/>
        </p:nvSpPr>
        <p:spPr>
          <a:xfrm>
            <a:off x="2159969" y="3817049"/>
            <a:ext cx="3567329" cy="37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findest unter </a:t>
            </a:r>
            <a:r>
              <a:rPr lang="de-DE" sz="1400" u="sng" kern="0" dirty="0">
                <a:solidFill>
                  <a:srgbClr val="3E3E3D"/>
                </a:solidFill>
              </a:rPr>
              <a:t>www.wpk.de/karriere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AE4EF2AB-8C51-9997-8F50-4035F5D4EEF3}"/>
              </a:ext>
            </a:extLst>
          </p:cNvPr>
          <p:cNvSpPr txBox="1">
            <a:spLocks/>
          </p:cNvSpPr>
          <p:nvPr/>
        </p:nvSpPr>
        <p:spPr>
          <a:xfrm>
            <a:off x="1845239" y="4192976"/>
            <a:ext cx="4629470" cy="3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0"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de-DE" sz="1400" kern="0" dirty="0">
                <a:solidFill>
                  <a:srgbClr val="3E3E3D"/>
                </a:solidFill>
              </a:rPr>
              <a:t>Einzelheiten zum Examen sowie Online-Portal Examen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CC578FD-CE00-CCDB-F701-304D6AE2640C}"/>
              </a:ext>
            </a:extLst>
          </p:cNvPr>
          <p:cNvSpPr txBox="1">
            <a:spLocks/>
          </p:cNvSpPr>
          <p:nvPr/>
        </p:nvSpPr>
        <p:spPr>
          <a:xfrm>
            <a:off x="1533905" y="4568226"/>
            <a:ext cx="4671264" cy="3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Informationen der Prüfungsstelle zu den Klausuren</a:t>
            </a:r>
            <a:r>
              <a:rPr kumimoji="0" lang="de-DE" sz="1400" b="0" i="0" u="none" strike="noStrike" kern="0" cap="none" spc="0" normalizeH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87672F5-70E5-1777-BAEB-05689952FA17}"/>
              </a:ext>
            </a:extLst>
          </p:cNvPr>
          <p:cNvSpPr txBox="1">
            <a:spLocks/>
          </p:cNvSpPr>
          <p:nvPr/>
        </p:nvSpPr>
        <p:spPr>
          <a:xfrm>
            <a:off x="1228221" y="4943476"/>
            <a:ext cx="4976948" cy="35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ein Video zur Modularisierung</a:t>
            </a:r>
            <a:r>
              <a:rPr kumimoji="0" lang="de-DE" sz="1400" b="0" i="0" u="none" strike="noStrike" kern="0" cap="none" spc="0" normalizeH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des Examens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C197B724-040B-8BE5-7BC2-0EE112C0B786}"/>
              </a:ext>
            </a:extLst>
          </p:cNvPr>
          <p:cNvSpPr txBox="1">
            <a:spLocks/>
          </p:cNvSpPr>
          <p:nvPr/>
        </p:nvSpPr>
        <p:spPr>
          <a:xfrm>
            <a:off x="914932" y="5330361"/>
            <a:ext cx="4797115" cy="35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Infos zu den Studiengängen sowie</a:t>
            </a:r>
          </a:p>
        </p:txBody>
      </p:sp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11A80C85-B0C0-D78E-B9DF-082415F4EAB9}"/>
              </a:ext>
            </a:extLst>
          </p:cNvPr>
          <p:cNvSpPr txBox="1">
            <a:spLocks/>
          </p:cNvSpPr>
          <p:nvPr/>
        </p:nvSpPr>
        <p:spPr>
          <a:xfrm>
            <a:off x="2148613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Deine Wege zum Wirtschaftsprüfer |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CE9A15B1-C4E7-00E0-50EA-5215163700ED}"/>
              </a:ext>
            </a:extLst>
          </p:cNvPr>
          <p:cNvSpPr txBox="1">
            <a:spLocks/>
          </p:cNvSpPr>
          <p:nvPr/>
        </p:nvSpPr>
        <p:spPr>
          <a:xfrm>
            <a:off x="608187" y="5717246"/>
            <a:ext cx="4797115" cy="35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die WPK Börsen (Jobs, Praktika und mehr)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5988571-4570-2125-453A-1D79FCD40FF7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 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Racle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Fotodesign/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stock.adobe.com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7C662F5D-FBA3-1F58-8074-72C51EC3FB71}"/>
              </a:ext>
            </a:extLst>
          </p:cNvPr>
          <p:cNvSpPr txBox="1">
            <a:spLocks/>
          </p:cNvSpPr>
          <p:nvPr/>
        </p:nvSpPr>
        <p:spPr>
          <a:xfrm>
            <a:off x="3692087" y="3379587"/>
            <a:ext cx="2782622" cy="30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Mehr Informationen?</a:t>
            </a:r>
          </a:p>
        </p:txBody>
      </p:sp>
    </p:spTree>
    <p:extLst>
      <p:ext uri="{BB962C8B-B14F-4D97-AF65-F5344CB8AC3E}">
        <p14:creationId xmlns:p14="http://schemas.microsoft.com/office/powerpoint/2010/main" val="2876782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5FFD0197-D5D1-0B0D-B887-B47FD408ED1D}"/>
              </a:ext>
            </a:extLst>
          </p:cNvPr>
          <p:cNvSpPr txBox="1">
            <a:spLocks/>
          </p:cNvSpPr>
          <p:nvPr/>
        </p:nvSpPr>
        <p:spPr>
          <a:xfrm>
            <a:off x="358353" y="5077325"/>
            <a:ext cx="3407989" cy="31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oder auch selbst ein Gesuch aufgeben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39E77FF-E18E-1763-1AD5-E07EF112266F}"/>
              </a:ext>
            </a:extLst>
          </p:cNvPr>
          <p:cNvSpPr txBox="1">
            <a:spLocks/>
          </p:cNvSpPr>
          <p:nvPr/>
        </p:nvSpPr>
        <p:spPr>
          <a:xfrm>
            <a:off x="1763637" y="2521204"/>
            <a:ext cx="3206310" cy="62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weißt noch nicht, ob das was für dich ist?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C1E77C1-F823-7B50-AB04-1F7475B5E7F6}"/>
              </a:ext>
            </a:extLst>
          </p:cNvPr>
          <p:cNvSpPr txBox="1">
            <a:spLocks/>
          </p:cNvSpPr>
          <p:nvPr/>
        </p:nvSpPr>
        <p:spPr>
          <a:xfrm>
            <a:off x="358353" y="3249051"/>
            <a:ext cx="4104647" cy="55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Dann finde es doch einfach heraus: Mach ein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Praktikum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der Wirtschaftsprüfung!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DD74797-8519-2D0A-8D2A-644C4B508AB9}"/>
              </a:ext>
            </a:extLst>
          </p:cNvPr>
          <p:cNvSpPr txBox="1">
            <a:spLocks/>
          </p:cNvSpPr>
          <p:nvPr/>
        </p:nvSpPr>
        <p:spPr>
          <a:xfrm>
            <a:off x="358353" y="4108063"/>
            <a:ext cx="5069681" cy="55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0"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kannst unter </a:t>
            </a:r>
            <a:r>
              <a:rPr lang="de-DE" sz="1400" kern="0" dirty="0">
                <a:solidFill>
                  <a:srgbClr val="3E3E3D"/>
                </a:solidFill>
                <a:hlinkClick r:id="rId3"/>
              </a:rPr>
              <a:t>www.wpk.de/karriere/wpk-boersen/praktikum/</a:t>
            </a:r>
            <a:r>
              <a:rPr lang="de-DE" sz="1400" kern="0" dirty="0">
                <a:solidFill>
                  <a:srgbClr val="3E3E3D"/>
                </a:solidFill>
              </a:rPr>
              <a:t>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AC33B844-6276-075F-2D14-96E2D3844B09}"/>
              </a:ext>
            </a:extLst>
          </p:cNvPr>
          <p:cNvSpPr txBox="1">
            <a:spLocks/>
          </p:cNvSpPr>
          <p:nvPr/>
        </p:nvSpPr>
        <p:spPr>
          <a:xfrm>
            <a:off x="358353" y="4734260"/>
            <a:ext cx="4706437" cy="31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DC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einen Praktikumsplatz in der Wirtschaftsprüfung finden</a:t>
            </a:r>
          </a:p>
        </p:txBody>
      </p:sp>
      <p:sp>
        <p:nvSpPr>
          <p:cNvPr id="14" name="Foliennummernplatzhalter 1">
            <a:extLst>
              <a:ext uri="{FF2B5EF4-FFF2-40B4-BE49-F238E27FC236}">
                <a16:creationId xmlns:a16="http://schemas.microsoft.com/office/drawing/2014/main" id="{BAB52983-10B0-78A2-BAC6-6805702F73CA}"/>
              </a:ext>
            </a:extLst>
          </p:cNvPr>
          <p:cNvSpPr txBox="1">
            <a:spLocks/>
          </p:cNvSpPr>
          <p:nvPr/>
        </p:nvSpPr>
        <p:spPr>
          <a:xfrm>
            <a:off x="540777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Deine Wege zum Wirtschaftsprüfer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D141948-0E9D-5B25-34A4-A8ED08EA0282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sdecoret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852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CB6453-7F3B-4986-2F9B-A7A95284651C}"/>
              </a:ext>
            </a:extLst>
          </p:cNvPr>
          <p:cNvSpPr txBox="1">
            <a:spLocks/>
          </p:cNvSpPr>
          <p:nvPr/>
        </p:nvSpPr>
        <p:spPr>
          <a:xfrm>
            <a:off x="685259" y="4530903"/>
            <a:ext cx="3804548" cy="54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Danke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fürs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Zuhören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Bild 6" descr="wpk-logo-titel.png">
            <a:extLst>
              <a:ext uri="{FF2B5EF4-FFF2-40B4-BE49-F238E27FC236}">
                <a16:creationId xmlns:a16="http://schemas.microsoft.com/office/drawing/2014/main" id="{0FDA2676-990A-0D09-7F1C-25EC452B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1" y="5398317"/>
            <a:ext cx="2696708" cy="7625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FE65478-4636-F3B9-EDD0-28D073FDA733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xalien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DB6317-4746-4D02-B86F-5F90393FE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59" y="697089"/>
            <a:ext cx="3133344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wpk-logo-titel.png">
            <a:extLst>
              <a:ext uri="{FF2B5EF4-FFF2-40B4-BE49-F238E27FC236}">
                <a16:creationId xmlns:a16="http://schemas.microsoft.com/office/drawing/2014/main" id="{A147CAE7-283D-385C-9995-600CC4DD1D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37" y="668163"/>
            <a:ext cx="2696708" cy="7625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D1A4913-D67F-69D8-346A-278F2766EFF8}"/>
              </a:ext>
            </a:extLst>
          </p:cNvPr>
          <p:cNvSpPr txBox="1"/>
          <p:nvPr/>
        </p:nvSpPr>
        <p:spPr>
          <a:xfrm>
            <a:off x="463695" y="1856806"/>
            <a:ext cx="4838067" cy="2873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Warum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Wirtschaftsprüfer/in?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FB4622-0252-8F32-FC42-8A78CBF9EF26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Matej 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Kastelic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41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92EFED95-7EC5-40DA-1CFC-32EB92A4B150}"/>
              </a:ext>
            </a:extLst>
          </p:cNvPr>
          <p:cNvSpPr txBox="1">
            <a:spLocks/>
          </p:cNvSpPr>
          <p:nvPr/>
        </p:nvSpPr>
        <p:spPr>
          <a:xfrm>
            <a:off x="2183781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Warum Wirtschaftsprüfer/in? |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D3BE71A-8B3F-FF4D-8897-3E314AEEAE2A}"/>
              </a:ext>
            </a:extLst>
          </p:cNvPr>
          <p:cNvSpPr txBox="1">
            <a:spLocks/>
          </p:cNvSpPr>
          <p:nvPr/>
        </p:nvSpPr>
        <p:spPr>
          <a:xfrm>
            <a:off x="4762437" y="2410697"/>
            <a:ext cx="4100822" cy="674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lernst viele Rechtsformen von Unternehmen sowie verschiedene Branchen aus Industrie, Handel, Handwerk und Dienstleistungen kennen.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1B09E5C-0C86-6076-DE92-4AAFC5770AD9}"/>
              </a:ext>
            </a:extLst>
          </p:cNvPr>
          <p:cNvSpPr txBox="1">
            <a:spLocks/>
          </p:cNvSpPr>
          <p:nvPr/>
        </p:nvSpPr>
        <p:spPr>
          <a:xfrm>
            <a:off x="3561503" y="3763505"/>
            <a:ext cx="4100821" cy="725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Deine Lern- und Erfahrungskurve wichtiger unternehmerischer Aspekte zeigt dadurch steil nach oben und Du entwickelst dich ständig weiter.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0AF6901-26AD-B18C-03AA-9F1227EC9E8E}"/>
              </a:ext>
            </a:extLst>
          </p:cNvPr>
          <p:cNvSpPr txBox="1">
            <a:spLocks/>
          </p:cNvSpPr>
          <p:nvPr/>
        </p:nvSpPr>
        <p:spPr>
          <a:xfrm>
            <a:off x="3930473" y="5223679"/>
            <a:ext cx="4027862" cy="725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hast schnell Kontakt zu den Führungs-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persönlich­keiten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eines Unternehmens und damit zur Chefetage verschiedenster Unternehmen.</a:t>
            </a:r>
          </a:p>
        </p:txBody>
      </p:sp>
    </p:spTree>
    <p:extLst>
      <p:ext uri="{BB962C8B-B14F-4D97-AF65-F5344CB8AC3E}">
        <p14:creationId xmlns:p14="http://schemas.microsoft.com/office/powerpoint/2010/main" val="328829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7F293A9-20B5-9512-4803-200C453C04B5}"/>
              </a:ext>
            </a:extLst>
          </p:cNvPr>
          <p:cNvSpPr txBox="1">
            <a:spLocks/>
          </p:cNvSpPr>
          <p:nvPr/>
        </p:nvSpPr>
        <p:spPr>
          <a:xfrm>
            <a:off x="1117521" y="4511290"/>
            <a:ext cx="5387920" cy="503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Sachverhalte der Abschluss­prüfung und vieles </a:t>
            </a:r>
            <a:b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mehr diskutierst.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451506A7-195D-F855-98B3-38B53B656E3A}"/>
              </a:ext>
            </a:extLst>
          </p:cNvPr>
          <p:cNvSpPr txBox="1">
            <a:spLocks/>
          </p:cNvSpPr>
          <p:nvPr/>
        </p:nvSpPr>
        <p:spPr>
          <a:xfrm>
            <a:off x="488025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Warum Wirtschaftsprüfer/in?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8710B9-C93C-DED2-5EAD-6F850FA608A3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Wright-Studio/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4DE08922-ABDA-9C41-7FF7-C6975AC16428}"/>
              </a:ext>
            </a:extLst>
          </p:cNvPr>
          <p:cNvSpPr txBox="1">
            <a:spLocks/>
          </p:cNvSpPr>
          <p:nvPr/>
        </p:nvSpPr>
        <p:spPr>
          <a:xfrm>
            <a:off x="2141715" y="2420989"/>
            <a:ext cx="5387920" cy="532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kannst schnell anspruchsvolle praktische Situationen der Wirtschaftsprüfung erleben, wenn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zum Beispiel mit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BFE4157-EA65-1D48-4E4D-A03AC290452B}"/>
              </a:ext>
            </a:extLst>
          </p:cNvPr>
          <p:cNvSpPr txBox="1">
            <a:spLocks/>
          </p:cNvSpPr>
          <p:nvPr/>
        </p:nvSpPr>
        <p:spPr>
          <a:xfrm>
            <a:off x="1529781" y="3278724"/>
            <a:ext cx="5387920" cy="34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dem Leiter Konzernrechnungswesen oder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9A35D11-C01F-AC4C-C153-AC1488282D4D}"/>
              </a:ext>
            </a:extLst>
          </p:cNvPr>
          <p:cNvSpPr txBox="1">
            <a:spLocks/>
          </p:cNvSpPr>
          <p:nvPr/>
        </p:nvSpPr>
        <p:spPr>
          <a:xfrm>
            <a:off x="1086639" y="3879989"/>
            <a:ext cx="5387920" cy="29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der Geschäftsführung eines Unternehmens</a:t>
            </a:r>
          </a:p>
        </p:txBody>
      </p:sp>
    </p:spTree>
    <p:extLst>
      <p:ext uri="{BB962C8B-B14F-4D97-AF65-F5344CB8AC3E}">
        <p14:creationId xmlns:p14="http://schemas.microsoft.com/office/powerpoint/2010/main" val="76298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182425E-6DAF-C1A3-5137-EFA6DBB49DCE}"/>
              </a:ext>
            </a:extLst>
          </p:cNvPr>
          <p:cNvSpPr txBox="1">
            <a:spLocks/>
          </p:cNvSpPr>
          <p:nvPr/>
        </p:nvSpPr>
        <p:spPr>
          <a:xfrm>
            <a:off x="4437258" y="2466878"/>
            <a:ext cx="3224615" cy="65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lernst, wie Unternehmen global arbeiten und funktionieren.</a:t>
            </a:r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DE8B230B-E17B-A3BA-4F58-3D5D421A7D74}"/>
              </a:ext>
            </a:extLst>
          </p:cNvPr>
          <p:cNvSpPr txBox="1">
            <a:spLocks/>
          </p:cNvSpPr>
          <p:nvPr/>
        </p:nvSpPr>
        <p:spPr>
          <a:xfrm>
            <a:off x="2183781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Warum Wirtschaftsprüfer/in? |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7AA20EE-0A43-4E85-6A25-0781D45607F4}"/>
              </a:ext>
            </a:extLst>
          </p:cNvPr>
          <p:cNvSpPr txBox="1">
            <a:spLocks/>
          </p:cNvSpPr>
          <p:nvPr/>
        </p:nvSpPr>
        <p:spPr>
          <a:xfrm>
            <a:off x="3033478" y="4165442"/>
            <a:ext cx="4333330" cy="767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Fortgesetzte Globalisierung und vierte industrielle Revolution: Industrie 4.0 (umfassende Digitalisierung der industriellen Produktion)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B0063-3EE5-5CB8-E0E7-183B4B9DCC6F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ImageFlow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1CFC8BD-3893-FE35-920B-CF57DFA31EF0}"/>
              </a:ext>
            </a:extLst>
          </p:cNvPr>
          <p:cNvSpPr txBox="1">
            <a:spLocks/>
          </p:cNvSpPr>
          <p:nvPr/>
        </p:nvSpPr>
        <p:spPr>
          <a:xfrm>
            <a:off x="2000013" y="5438084"/>
            <a:ext cx="2705550" cy="51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Nachhaltigkeitsberichterstattung und deren Prüfung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A3AB607-5119-5201-2A58-39C1E08BCF2D}"/>
              </a:ext>
            </a:extLst>
          </p:cNvPr>
          <p:cNvSpPr txBox="1">
            <a:spLocks/>
          </p:cNvSpPr>
          <p:nvPr/>
        </p:nvSpPr>
        <p:spPr>
          <a:xfrm>
            <a:off x="2686019" y="3200139"/>
            <a:ext cx="4258343" cy="672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bist mittendrin in den großen Trends der Wirtschaft in den kommenden Jahren:</a:t>
            </a:r>
          </a:p>
        </p:txBody>
      </p:sp>
    </p:spTree>
    <p:extLst>
      <p:ext uri="{BB962C8B-B14F-4D97-AF65-F5344CB8AC3E}">
        <p14:creationId xmlns:p14="http://schemas.microsoft.com/office/powerpoint/2010/main" val="3067448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5184E82-206B-CEF4-89AC-2964FD22BA94}"/>
              </a:ext>
            </a:extLst>
          </p:cNvPr>
          <p:cNvSpPr txBox="1">
            <a:spLocks/>
          </p:cNvSpPr>
          <p:nvPr/>
        </p:nvSpPr>
        <p:spPr>
          <a:xfrm>
            <a:off x="1602754" y="4424118"/>
            <a:ext cx="3467426" cy="1245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Der Wirtschaftsprüfer wandelt sich vom Fachmann für  Rechnungslegungs- und Bilanzierungsfragen zum Abschlussprüfer im Kontext von Governance-, </a:t>
            </a:r>
            <a:b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Compliance- und Risikomanagement.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5E9BDE7-2FED-F22A-7C23-DE77B266035D}"/>
              </a:ext>
            </a:extLst>
          </p:cNvPr>
          <p:cNvSpPr txBox="1">
            <a:spLocks/>
          </p:cNvSpPr>
          <p:nvPr/>
        </p:nvSpPr>
        <p:spPr>
          <a:xfrm>
            <a:off x="1781230" y="1337602"/>
            <a:ext cx="4804208" cy="63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bist Teil der Antworten auf zentrale Fragen der Wirtschaftsprüfung der Zukunft wie zum Beispiel: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7C16373-E6CE-F5CD-3049-C598D854E050}"/>
              </a:ext>
            </a:extLst>
          </p:cNvPr>
          <p:cNvSpPr txBox="1">
            <a:spLocks/>
          </p:cNvSpPr>
          <p:nvPr/>
        </p:nvSpPr>
        <p:spPr>
          <a:xfrm>
            <a:off x="3344586" y="2319287"/>
            <a:ext cx="4048068" cy="764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Wie kann die ohnehin hohe Prüfungsqualität mithilfe intelligenter Technologien noch weiter gesteigert werden?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7F739EA2-CD2A-AD79-7CF6-77EAD8662DB1}"/>
              </a:ext>
            </a:extLst>
          </p:cNvPr>
          <p:cNvSpPr txBox="1">
            <a:spLocks/>
          </p:cNvSpPr>
          <p:nvPr/>
        </p:nvSpPr>
        <p:spPr>
          <a:xfrm>
            <a:off x="2555728" y="3314789"/>
            <a:ext cx="2878692" cy="63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lIns="45719" rIns="45719">
            <a:noAutofit/>
          </a:bodyPr>
          <a:lstStyle>
            <a:lvl1pPr marL="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2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Wie können Prüfungen noch effizienter werden?</a:t>
            </a:r>
          </a:p>
        </p:txBody>
      </p:sp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id="{05D71420-6F57-82A3-CE56-4452AE5D3101}"/>
              </a:ext>
            </a:extLst>
          </p:cNvPr>
          <p:cNvSpPr txBox="1">
            <a:spLocks/>
          </p:cNvSpPr>
          <p:nvPr/>
        </p:nvSpPr>
        <p:spPr>
          <a:xfrm>
            <a:off x="488025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| Warum Wirtschaftsprüfer/in?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A4299A-BF1E-333F-E9AF-DD30B7D0C759}"/>
              </a:ext>
            </a:extLst>
          </p:cNvPr>
          <p:cNvSpPr txBox="1"/>
          <p:nvPr/>
        </p:nvSpPr>
        <p:spPr>
          <a:xfrm rot="16200000">
            <a:off x="8188924" y="5864250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Funtap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962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48FE1281-0727-7916-321F-80BF1317805C}"/>
              </a:ext>
            </a:extLst>
          </p:cNvPr>
          <p:cNvSpPr txBox="1">
            <a:spLocks/>
          </p:cNvSpPr>
          <p:nvPr/>
        </p:nvSpPr>
        <p:spPr>
          <a:xfrm>
            <a:off x="4976435" y="1358327"/>
            <a:ext cx="3791661" cy="105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beschäftigst dich immer wieder mit neuen Herausforderungen, Technologien und Entwicklungen in den Bereichen: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8C61C16-388A-94B4-409D-075C8617D7B6}"/>
              </a:ext>
            </a:extLst>
          </p:cNvPr>
          <p:cNvSpPr txBox="1">
            <a:spLocks/>
          </p:cNvSpPr>
          <p:nvPr/>
        </p:nvSpPr>
        <p:spPr>
          <a:xfrm>
            <a:off x="2531804" y="3887387"/>
            <a:ext cx="3099799" cy="40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Robot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Automation</a:t>
            </a:r>
          </a:p>
          <a:p>
            <a:pPr marL="32146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6043FEEB-8C89-7B8E-BE43-CDA1950D6C45}"/>
              </a:ext>
            </a:extLst>
          </p:cNvPr>
          <p:cNvSpPr txBox="1">
            <a:spLocks/>
          </p:cNvSpPr>
          <p:nvPr/>
        </p:nvSpPr>
        <p:spPr>
          <a:xfrm>
            <a:off x="3838871" y="2260308"/>
            <a:ext cx="2949308" cy="49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Künstliche Intelligenz (KI)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71AEB661-2855-D8B4-DA61-F2B1D00FDAFD}"/>
              </a:ext>
            </a:extLst>
          </p:cNvPr>
          <p:cNvSpPr txBox="1">
            <a:spLocks/>
          </p:cNvSpPr>
          <p:nvPr/>
        </p:nvSpPr>
        <p:spPr>
          <a:xfrm>
            <a:off x="3473990" y="2769012"/>
            <a:ext cx="3648806" cy="49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Blockchain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(erweiterbare Liste mit Datensätzen)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58137E-FCAD-8AC2-ECD4-2E7A0F1D549E}"/>
              </a:ext>
            </a:extLst>
          </p:cNvPr>
          <p:cNvSpPr txBox="1">
            <a:spLocks/>
          </p:cNvSpPr>
          <p:nvPr/>
        </p:nvSpPr>
        <p:spPr>
          <a:xfrm>
            <a:off x="3019432" y="3332839"/>
            <a:ext cx="4113638" cy="419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45719" rIns="45719">
            <a:noAutofit/>
          </a:bodyPr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53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Datenanalytische Anwendungen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78E2C547-3CD1-1440-28A6-3BCB361F24C8}"/>
              </a:ext>
            </a:extLst>
          </p:cNvPr>
          <p:cNvSpPr txBox="1">
            <a:spLocks/>
          </p:cNvSpPr>
          <p:nvPr/>
        </p:nvSpPr>
        <p:spPr>
          <a:xfrm>
            <a:off x="1335801" y="5351554"/>
            <a:ext cx="5581032" cy="997795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Schon nach ein bis zwei Jahren Prüferpraxis kannst Du bei entsprechend guter Leistung bereits als Prüfungsleiter für kleinere Mandate eingeteilt werden.</a:t>
            </a:r>
          </a:p>
          <a:p>
            <a:pPr marL="32146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3E3E3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C769E79D-0F40-83BA-3E45-58078D9C9C54}"/>
              </a:ext>
            </a:extLst>
          </p:cNvPr>
          <p:cNvSpPr txBox="1">
            <a:spLocks/>
          </p:cNvSpPr>
          <p:nvPr/>
        </p:nvSpPr>
        <p:spPr>
          <a:xfrm>
            <a:off x="2157929" y="4848017"/>
            <a:ext cx="5132624" cy="483552"/>
          </a:xfrm>
          <a:prstGeom prst="rect">
            <a:avLst/>
          </a:prstGeom>
        </p:spPr>
        <p:txBody>
          <a:bodyPr/>
          <a:lstStyle>
            <a:lvl1pPr marL="321468" marR="0" indent="-321468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63360" marR="0" indent="-30616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0150" marR="0" indent="-28575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289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861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433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00500" marR="0" indent="-3429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1D488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 übernimmst schon nach kurzer Zeit Verantwortung:</a:t>
            </a:r>
          </a:p>
        </p:txBody>
      </p:sp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C6DF984F-2E7D-73C7-3327-C74510E6AEE9}"/>
              </a:ext>
            </a:extLst>
          </p:cNvPr>
          <p:cNvSpPr txBox="1">
            <a:spLocks/>
          </p:cNvSpPr>
          <p:nvPr/>
        </p:nvSpPr>
        <p:spPr>
          <a:xfrm>
            <a:off x="2183781" y="6525784"/>
            <a:ext cx="6579146" cy="29354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algn="r" hangingPunct="0">
              <a:lnSpc>
                <a:spcPct val="120000"/>
              </a:lnSpc>
              <a:defRPr/>
            </a:pPr>
            <a:r>
              <a:rPr lang="de-DE" sz="1200" kern="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Warum Wirtschaftsprüfer/in? |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14E7B0D-0791-EDD3-212B-D065CBF1F6B1}"/>
              </a:ext>
            </a:extLst>
          </p:cNvPr>
          <p:cNvSpPr txBox="1"/>
          <p:nvPr/>
        </p:nvSpPr>
        <p:spPr>
          <a:xfrm rot="16200000">
            <a:off x="-785801" y="4993811"/>
            <a:ext cx="1740877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Foto: © XL-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vege</a:t>
            </a:r>
            <a:r>
              <a:rPr kumimoji="0" lang="de-DE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de-DE" sz="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Shutterstock.com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072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1825</Words>
  <Application>Microsoft Office PowerPoint</Application>
  <PresentationFormat>Bildschirmpräsentation (4:3)</PresentationFormat>
  <Paragraphs>234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Kanzlei Schuhmann - Schuhmann Maximilian</cp:lastModifiedBy>
  <cp:revision>78</cp:revision>
  <dcterms:created xsi:type="dcterms:W3CDTF">2023-04-11T15:43:05Z</dcterms:created>
  <dcterms:modified xsi:type="dcterms:W3CDTF">2025-12-24T09:28:46Z</dcterms:modified>
</cp:coreProperties>
</file>